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1" Type="http://schemas.openxmlformats.org/officeDocument/2006/relationships/hyperlink" Target="https://www.cnbc.com/2019/02/28/1-in-5-companies-say-china-stole-their-ip-within-the-last-year-cnbc.html" TargetMode="External"/><Relationship Id="rId10" Type="http://schemas.openxmlformats.org/officeDocument/2006/relationships/hyperlink" Target="https://www2.deloitte.com/content/dam/Deloitte/us/Documents/finance/us-fas-five-insights-on-cyber-attacks-and-intellectual-property.pdf" TargetMode="External"/><Relationship Id="rId13" Type="http://schemas.openxmlformats.org/officeDocument/2006/relationships/hyperlink" Target="https://www.cnbc.com/2019/07/30/five-of-the-biggest-data-breaches-ever.html" TargetMode="External"/><Relationship Id="rId12" Type="http://schemas.openxmlformats.org/officeDocument/2006/relationships/hyperlink" Target="https://www.veracode.com/blog/security-news/veracode-survey-research-identifies-cybersecurity-skills-gap-causes-and-cures" TargetMode="External"/><Relationship Id="rId1" Type="http://schemas.openxmlformats.org/officeDocument/2006/relationships/notesMaster" Target="../notesMasters/notesMaster1.xml"/><Relationship Id="rId2" Type="http://schemas.openxmlformats.org/officeDocument/2006/relationships/hyperlink" Target="https://nordvpn.com/features/" TargetMode="External"/><Relationship Id="rId3" Type="http://schemas.openxmlformats.org/officeDocument/2006/relationships/hyperlink" Target="https://www.mcafee.com/consumer/en-us/store/m0/catalog/msc_558/mcafee-safe-connect.html" TargetMode="External"/><Relationship Id="rId4" Type="http://schemas.openxmlformats.org/officeDocument/2006/relationships/hyperlink" Target="https://www.symantec.com/security-center/writeup/2005-122910-4625-99?tabid=2" TargetMode="External"/><Relationship Id="rId9" Type="http://schemas.openxmlformats.org/officeDocument/2006/relationships/hyperlink" Target="https://www.scamwatch.gov.au/about-scamwatch/scam-statistics" TargetMode="External"/><Relationship Id="rId15" Type="http://schemas.openxmlformats.org/officeDocument/2006/relationships/hyperlink" Target="https://support.microsoft.com/en-us/help/17454/lifecycle-faq-internet-explorer" TargetMode="External"/><Relationship Id="rId14" Type="http://schemas.openxmlformats.org/officeDocument/2006/relationships/hyperlink" Target="https://medium.com/berkman-klein-center/the-uncertain-effects-of-https-adoption-on-access-to-information-worldwide-fa0c94ba124a" TargetMode="External"/><Relationship Id="rId16" Type="http://schemas.openxmlformats.org/officeDocument/2006/relationships/hyperlink" Target="https://www.ecpi.edu/blog/new-cybersecurity-technologies-what-is-shaking-up-the-field" TargetMode="External"/><Relationship Id="rId5" Type="http://schemas.openxmlformats.org/officeDocument/2006/relationships/hyperlink" Target="https://www.economist.com/the-economist-explains/2014/03/10/what-doxxing-is-and-why-it-matters" TargetMode="External"/><Relationship Id="rId6" Type="http://schemas.openxmlformats.org/officeDocument/2006/relationships/hyperlink" Target="https://www.cnn.com/2019/08/13/us/fortnite-swatting-bugha-trnd/index.html" TargetMode="External"/><Relationship Id="rId7" Type="http://schemas.openxmlformats.org/officeDocument/2006/relationships/hyperlink" Target="https://metro.co.uk/2018/08/06/new-survey-reveals-the-massive-toll-of-catfishing-on-victims-7764000/" TargetMode="External"/><Relationship Id="rId8" Type="http://schemas.openxmlformats.org/officeDocument/2006/relationships/hyperlink" Target="https://retruster.com/blog/2019-phishing-and-email-fraud-statistics.html" TargetMode="External"/></Relationships>
</file>

<file path=ppt/notesSlides/_rels/notesSlide11.xml.rels><?xml version="1.0" encoding="UTF-8" standalone="yes"?><Relationships xmlns="http://schemas.openxmlformats.org/package/2006/relationships"><Relationship Id="rId11" Type="http://schemas.openxmlformats.org/officeDocument/2006/relationships/hyperlink" Target="https://www.amazon.co.uk/gp/video/detail/B01HDODNBS/ref=atv_hm_hom_3_c_RdMk00_brws_8_28" TargetMode="External"/><Relationship Id="rId10" Type="http://schemas.openxmlformats.org/officeDocument/2006/relationships/hyperlink" Target="https://cybersecurityventures.com/movies-about-cybersecurity-and-hacking/" TargetMode="External"/><Relationship Id="rId12" Type="http://schemas.openxmlformats.org/officeDocument/2006/relationships/hyperlink" Target="https://en.wikipedia.org/wiki/Uplink_(video_game)" TargetMode="External"/><Relationship Id="rId1" Type="http://schemas.openxmlformats.org/officeDocument/2006/relationships/notesMaster" Target="../notesMasters/notesMaster1.xml"/><Relationship Id="rId2" Type="http://schemas.openxmlformats.org/officeDocument/2006/relationships/hyperlink" Target="https://metro.co.uk/2018/08/06/new-survey-reveals-the-massive-toll-of-catfishing-on-victims-7764000/" TargetMode="External"/><Relationship Id="rId3" Type="http://schemas.openxmlformats.org/officeDocument/2006/relationships/hyperlink" Target="https://retruster.com/blog/2019-phishing-and-email-fraud-statistics.html" TargetMode="External"/><Relationship Id="rId4" Type="http://schemas.openxmlformats.org/officeDocument/2006/relationships/hyperlink" Target="https://www.scamwatch.gov.au/about-scamwatch/scam-statistics" TargetMode="External"/><Relationship Id="rId9" Type="http://schemas.openxmlformats.org/officeDocument/2006/relationships/hyperlink" Target="https://www.rottentomatoes.com/m/wargames" TargetMode="External"/><Relationship Id="rId5" Type="http://schemas.openxmlformats.org/officeDocument/2006/relationships/hyperlink" Target="https://blog.malwarebytes.com/101/2018/09/6-sure-signs-someone-is-phishing-you-besides-email/" TargetMode="External"/><Relationship Id="rId6" Type="http://schemas.openxmlformats.org/officeDocument/2006/relationships/hyperlink" Target="https://en.wikipedia.org/wiki/Black_Mirror" TargetMode="External"/><Relationship Id="rId7" Type="http://schemas.openxmlformats.org/officeDocument/2006/relationships/hyperlink" Target="https://en.wikipedia.org/wiki/Watch_Dogs" TargetMode="External"/><Relationship Id="rId8" Type="http://schemas.openxmlformats.org/officeDocument/2006/relationships/hyperlink" Target="https://en.wikipedia.org/wiki/Watch_Dogs_2"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NG4-9BqUIQ"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conomist.com/the-economist-explains/2014/03/10/what-doxxing-is-and-why-it-matters" TargetMode="External"/><Relationship Id="rId3" Type="http://schemas.openxmlformats.org/officeDocument/2006/relationships/hyperlink" Target="https://www.cnn.com/2019/08/13/us/fortnite-swatting-bugha-trnd/index.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tro.co.uk/2018/08/06/new-survey-reveals-the-massive-toll-of-catfishing-on-victims-7764000/" TargetMode="External"/><Relationship Id="rId3" Type="http://schemas.openxmlformats.org/officeDocument/2006/relationships/hyperlink" Target="https://retruster.com/blog/2019-phishing-and-email-fraud-statistics.html" TargetMode="External"/><Relationship Id="rId4" Type="http://schemas.openxmlformats.org/officeDocument/2006/relationships/hyperlink" Target="https://www.scamwatch.gov.au/about-scamwatch/scam-statistics" TargetMode="External"/><Relationship Id="rId5" Type="http://schemas.openxmlformats.org/officeDocument/2006/relationships/hyperlink" Target="https://blog.malwarebytes.com/101/2018/09/6-sure-signs-someone-is-phishing-you-besides-emai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racode.com/blog/security-news/veracode-survey-research-identifies-cybersecurity-skills-gap-causes-and-cures" TargetMode="External"/><Relationship Id="rId3" Type="http://schemas.openxmlformats.org/officeDocument/2006/relationships/hyperlink" Target="https://www.cnbc.com/2019/07/30/five-of-the-biggest-data-breaches-ever.html" TargetMode="External"/><Relationship Id="rId4" Type="http://schemas.openxmlformats.org/officeDocument/2006/relationships/hyperlink" Target="https://www.varonis.com/blog/data-breach-statistic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cpi.edu/blog/new-cybersecurity-technologies-what-is-shaking-up-the-field" TargetMode="External"/><Relationship Id="rId3" Type="http://schemas.openxmlformats.org/officeDocument/2006/relationships/hyperlink" Target="https://transparencyreport.google.com/https/overview?hl=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all of us)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18d8d4e5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18d8d4e5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a:p>
            <a:pPr indent="0" lvl="0" marL="0" rtl="0" algn="l">
              <a:lnSpc>
                <a:spcPct val="115000"/>
              </a:lnSpc>
              <a:spcBef>
                <a:spcPts val="0"/>
              </a:spcBef>
              <a:spcAft>
                <a:spcPts val="0"/>
              </a:spcAft>
              <a:buNone/>
            </a:pPr>
            <a:r>
              <a:t/>
            </a:r>
            <a:endParaRPr/>
          </a:p>
          <a:p>
            <a:pPr indent="-292100" lvl="0" marL="457200" rtl="0" algn="l">
              <a:lnSpc>
                <a:spcPct val="115000"/>
              </a:lnSpc>
              <a:spcBef>
                <a:spcPts val="0"/>
              </a:spcBef>
              <a:spcAft>
                <a:spcPts val="0"/>
              </a:spcAft>
              <a:buClr>
                <a:srgbClr val="2E3440"/>
              </a:buClr>
              <a:buSzPts val="1000"/>
              <a:buAutoNum type="arabicPeriod"/>
            </a:pPr>
            <a:r>
              <a:rPr lang="en" sz="1000" u="sng">
                <a:solidFill>
                  <a:srgbClr val="2E3440"/>
                </a:solidFill>
                <a:hlinkClick r:id="rId2"/>
              </a:rPr>
              <a:t>https://nordvpn.com/features</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u="sng">
                <a:solidFill>
                  <a:srgbClr val="2E3440"/>
                </a:solidFill>
                <a:hlinkClick r:id="rId3"/>
              </a:rPr>
              <a:t>https://www.mcafee.com/consumer/en-us/store/m0/catalog/msc_558/mcafee-safe-connect.html</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u="sng">
                <a:solidFill>
                  <a:srgbClr val="2E3440"/>
                </a:solidFill>
                <a:hlinkClick r:id="rId4"/>
              </a:rPr>
              <a:t>https://www.symantec.com/security-center/writeup/2005-122910-4625-99?tabid=2</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u="sng">
                <a:solidFill>
                  <a:srgbClr val="1155CC"/>
                </a:solidFill>
                <a:hlinkClick r:id="rId5"/>
              </a:rPr>
              <a:t>https://www.economist.com/the-economist-explains/2014/03/10/what-doxxing-is-and-why-it-matters</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u="sng">
                <a:solidFill>
                  <a:srgbClr val="1155CC"/>
                </a:solidFill>
                <a:hlinkClick r:id="rId6"/>
              </a:rPr>
              <a:t>https://www.cnn.com/2019/08/13/us/fortnite-swatting-bugha-trnd/index.html</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a:solidFill>
                  <a:srgbClr val="2E3440"/>
                </a:solidFill>
              </a:rPr>
              <a:t>Marianna Eloise, New survey reveals the massive toll of catfishing on victims, </a:t>
            </a:r>
            <a:r>
              <a:rPr lang="en" sz="1000" u="sng">
                <a:solidFill>
                  <a:srgbClr val="2E3440"/>
                </a:solidFill>
                <a:hlinkClick r:id="rId7"/>
              </a:rPr>
              <a:t>https://metro.co.uk/2018/08/06/new-survey-reveals-the-massive-toll-of-catfishing-on-victims-7764000/</a:t>
            </a:r>
            <a:r>
              <a:rPr lang="en" sz="1000">
                <a:solidFill>
                  <a:srgbClr val="2E3440"/>
                </a:solidFill>
              </a:rPr>
              <a:t> (September 20th 2019)</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a:solidFill>
                  <a:srgbClr val="2E3440"/>
                </a:solidFill>
              </a:rPr>
              <a:t>Retruster, 2019 Phishing Statistics and Email Fraud Statistics, </a:t>
            </a:r>
            <a:r>
              <a:rPr lang="en" sz="1000" u="sng">
                <a:solidFill>
                  <a:srgbClr val="2E3440"/>
                </a:solidFill>
                <a:hlinkClick r:id="rId8"/>
              </a:rPr>
              <a:t>https://retruster.com/blog/2019-phishing-and-email-fraud-statistics.html</a:t>
            </a:r>
            <a:r>
              <a:rPr lang="en" sz="1000">
                <a:solidFill>
                  <a:srgbClr val="2E3440"/>
                </a:solidFill>
              </a:rPr>
              <a:t> (September 20th 2019)</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a:solidFill>
                  <a:srgbClr val="2E3440"/>
                </a:solidFill>
              </a:rPr>
              <a:t>Australian Competition &amp; Consumer Corporation, SCAMWATCH, </a:t>
            </a:r>
            <a:r>
              <a:rPr lang="en" sz="1000" u="sng">
                <a:solidFill>
                  <a:srgbClr val="2E3440"/>
                </a:solidFill>
                <a:hlinkClick r:id="rId9"/>
              </a:rPr>
              <a:t>https://www.scamwatch.gov.au/about-scamwatch/scam-statistics</a:t>
            </a:r>
            <a:r>
              <a:rPr lang="en" sz="1000">
                <a:solidFill>
                  <a:srgbClr val="2E3440"/>
                </a:solidFill>
              </a:rPr>
              <a:t> (September 20th 2019)</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u="sng">
                <a:solidFill>
                  <a:schemeClr val="accent5"/>
                </a:solidFill>
                <a:hlinkClick r:id="rId10"/>
              </a:rPr>
              <a:t>https://www2.deloitte.com/content/dam/Deloitte/us/Documents/finance/us-fas-five-insights-on-cyber-attacks-and-intellectual-property.pdf</a:t>
            </a:r>
            <a:r>
              <a:rPr lang="en" sz="1000">
                <a:solidFill>
                  <a:srgbClr val="2E3440"/>
                </a:solidFill>
              </a:rPr>
              <a:t> </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u="sng">
                <a:solidFill>
                  <a:schemeClr val="accent5"/>
                </a:solidFill>
                <a:hlinkClick r:id="rId11"/>
              </a:rPr>
              <a:t>https://www.cnbc.com/2019/02/28/1-in-5-companies-say-china-stole-their-ip-within-the-last-year-cnbc.html</a:t>
            </a:r>
            <a:r>
              <a:rPr lang="en" sz="1000">
                <a:solidFill>
                  <a:srgbClr val="2E3440"/>
                </a:solidFill>
              </a:rPr>
              <a:t> </a:t>
            </a:r>
            <a:endParaRPr sz="1000">
              <a:solidFill>
                <a:srgbClr val="2E3440"/>
              </a:solidFill>
            </a:endParaRPr>
          </a:p>
          <a:p>
            <a:pPr indent="-298450" lvl="0" marL="457200" rtl="0" algn="l">
              <a:spcBef>
                <a:spcPts val="0"/>
              </a:spcBef>
              <a:spcAft>
                <a:spcPts val="0"/>
              </a:spcAft>
              <a:buClr>
                <a:schemeClr val="dk1"/>
              </a:buClr>
              <a:buSzPts val="1100"/>
              <a:buAutoNum type="arabicPeriod"/>
            </a:pPr>
            <a:r>
              <a:rPr lang="en" u="sng">
                <a:solidFill>
                  <a:schemeClr val="accent5"/>
                </a:solidFill>
                <a:hlinkClick r:id="rId12"/>
              </a:rPr>
              <a:t>https://www.veracode.com/blog/security-news/veracode-survey-research-identifies-cybersecurity-skills-gap-causes-and-cures</a:t>
            </a:r>
            <a:endParaRPr>
              <a:solidFill>
                <a:schemeClr val="dk1"/>
              </a:solidFill>
            </a:endParaRPr>
          </a:p>
          <a:p>
            <a:pPr indent="-298450" lvl="0" marL="457200" rtl="0" algn="l">
              <a:spcBef>
                <a:spcPts val="0"/>
              </a:spcBef>
              <a:spcAft>
                <a:spcPts val="0"/>
              </a:spcAft>
              <a:buClr>
                <a:schemeClr val="dk1"/>
              </a:buClr>
              <a:buSzPts val="1100"/>
              <a:buAutoNum type="arabicPeriod"/>
            </a:pPr>
            <a:r>
              <a:rPr lang="en" u="sng">
                <a:solidFill>
                  <a:schemeClr val="accent5"/>
                </a:solidFill>
                <a:hlinkClick r:id="rId13"/>
              </a:rPr>
              <a:t>https://www.cnbc.com/2019/07/30/five-of-the-biggest-data-breaches-ever.html</a:t>
            </a:r>
            <a:r>
              <a:rPr lang="en">
                <a:solidFill>
                  <a:schemeClr val="dk1"/>
                </a:solidFill>
              </a:rPr>
              <a:t>  </a:t>
            </a:r>
            <a:endParaRPr>
              <a:solidFill>
                <a:schemeClr val="dk1"/>
              </a:solidFill>
            </a:endParaRPr>
          </a:p>
          <a:p>
            <a:pPr indent="-292100" lvl="0" marL="457200" rtl="0" algn="l">
              <a:lnSpc>
                <a:spcPct val="115000"/>
              </a:lnSpc>
              <a:spcBef>
                <a:spcPts val="0"/>
              </a:spcBef>
              <a:spcAft>
                <a:spcPts val="0"/>
              </a:spcAft>
              <a:buClr>
                <a:srgbClr val="2E3440"/>
              </a:buClr>
              <a:buSzPts val="1000"/>
              <a:buAutoNum type="arabicPeriod"/>
            </a:pPr>
            <a:r>
              <a:rPr lang="en" sz="1000" u="sng">
                <a:solidFill>
                  <a:srgbClr val="2E3440"/>
                </a:solidFill>
                <a:hlinkClick r:id="rId14"/>
              </a:rPr>
              <a:t>https://medium.com/berkman-klein-center/the-uncertain-effects-of-https-adoption-on-access-to-information-worldwide-fa0c94ba124a</a:t>
            </a:r>
            <a:r>
              <a:rPr lang="en" sz="1000">
                <a:solidFill>
                  <a:srgbClr val="2E3440"/>
                </a:solidFill>
              </a:rPr>
              <a:t> </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u="sng">
                <a:solidFill>
                  <a:srgbClr val="2E3440"/>
                </a:solidFill>
                <a:hlinkClick r:id="rId15"/>
              </a:rPr>
              <a:t>https://support.microsoft.com/en-us/help/17454/lifecycle-faq-internet-explorer</a:t>
            </a:r>
            <a:r>
              <a:rPr lang="en" sz="1000">
                <a:solidFill>
                  <a:srgbClr val="2E3440"/>
                </a:solidFill>
              </a:rPr>
              <a:t> </a:t>
            </a:r>
            <a:endParaRPr sz="1000">
              <a:solidFill>
                <a:srgbClr val="2E3440"/>
              </a:solidFill>
            </a:endParaRPr>
          </a:p>
          <a:p>
            <a:pPr indent="-292100" lvl="0" marL="457200" rtl="0" algn="l">
              <a:lnSpc>
                <a:spcPct val="115000"/>
              </a:lnSpc>
              <a:spcBef>
                <a:spcPts val="0"/>
              </a:spcBef>
              <a:spcAft>
                <a:spcPts val="0"/>
              </a:spcAft>
              <a:buClr>
                <a:srgbClr val="2E3440"/>
              </a:buClr>
              <a:buSzPts val="1000"/>
              <a:buAutoNum type="arabicPeriod"/>
            </a:pPr>
            <a:r>
              <a:rPr lang="en" sz="1000" u="sng">
                <a:solidFill>
                  <a:srgbClr val="2E3440"/>
                </a:solidFill>
                <a:hlinkClick r:id="rId16"/>
              </a:rPr>
              <a:t>https://www.ecpi.edu/blog/new-cybersecurity-technologies-what-is-shaking-up-the-field</a:t>
            </a:r>
            <a:endParaRPr>
              <a:solidFill>
                <a:schemeClr val="dk1"/>
              </a:solidFill>
            </a:endParaRPr>
          </a:p>
          <a:p>
            <a:pPr indent="0" lvl="0" marL="0" rtl="0" algn="l">
              <a:lnSpc>
                <a:spcPct val="115000"/>
              </a:lnSpc>
              <a:spcBef>
                <a:spcPts val="0"/>
              </a:spcBef>
              <a:spcAft>
                <a:spcPts val="0"/>
              </a:spcAft>
              <a:buNone/>
            </a:pPr>
            <a:r>
              <a:t/>
            </a:r>
            <a:endParaRPr sz="1000">
              <a:solidFill>
                <a:srgbClr val="2E344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18d8d4e51_7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18d8d4e51_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References to include: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From Crime:</a:t>
            </a:r>
            <a:endParaRPr b="1"/>
          </a:p>
          <a:p>
            <a:pPr indent="0" lvl="0" marL="0" rtl="0" algn="l">
              <a:lnSpc>
                <a:spcPct val="138000"/>
              </a:lnSpc>
              <a:spcBef>
                <a:spcPts val="0"/>
              </a:spcBef>
              <a:spcAft>
                <a:spcPts val="0"/>
              </a:spcAft>
              <a:buNone/>
            </a:pPr>
            <a:r>
              <a:rPr lang="en">
                <a:solidFill>
                  <a:schemeClr val="dk1"/>
                </a:solidFill>
              </a:rPr>
              <a:t>References:</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AutoNum type="arabicPeriod"/>
            </a:pPr>
            <a:r>
              <a:rPr lang="en" u="sng">
                <a:solidFill>
                  <a:srgbClr val="1155CC"/>
                </a:solidFill>
                <a:hlinkClick r:id="rId2"/>
              </a:rPr>
              <a:t>https://metro.co.uk/2018/08/06/new-survey-reveals-the-massive-toll-of-catfishing-on-victims-7764000/</a:t>
            </a:r>
            <a:endParaRPr u="sng">
              <a:solidFill>
                <a:srgbClr val="1155CC"/>
              </a:solidFill>
            </a:endParaRPr>
          </a:p>
          <a:p>
            <a:pPr indent="-298450" lvl="0" marL="457200" rtl="0" algn="l">
              <a:lnSpc>
                <a:spcPct val="115000"/>
              </a:lnSpc>
              <a:spcBef>
                <a:spcPts val="0"/>
              </a:spcBef>
              <a:spcAft>
                <a:spcPts val="0"/>
              </a:spcAft>
              <a:buClr>
                <a:schemeClr val="dk1"/>
              </a:buClr>
              <a:buSzPts val="1100"/>
              <a:buFont typeface="Arial"/>
              <a:buAutoNum type="arabicPeriod"/>
            </a:pPr>
            <a:r>
              <a:rPr lang="en" u="sng">
                <a:solidFill>
                  <a:srgbClr val="1155CC"/>
                </a:solidFill>
                <a:hlinkClick r:id="rId3"/>
              </a:rPr>
              <a:t>https://retruster.com/blog/2019-phishing-and-email-fraud-statistics.html</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AutoNum type="arabicPeriod"/>
            </a:pPr>
            <a:r>
              <a:rPr lang="en" u="sng">
                <a:solidFill>
                  <a:srgbClr val="1155CC"/>
                </a:solidFill>
                <a:hlinkClick r:id="rId4"/>
              </a:rPr>
              <a:t>https://www.scamwatch.gov.au/about-scamwatch/scam-statistics</a:t>
            </a:r>
            <a:r>
              <a:rPr lang="en">
                <a:solidFill>
                  <a:schemeClr val="dk1"/>
                </a:solidFill>
              </a:rPr>
              <a:t> </a:t>
            </a:r>
            <a:endParaRPr>
              <a:solidFill>
                <a:schemeClr val="dk1"/>
              </a:solidFill>
            </a:endParaRPr>
          </a:p>
          <a:p>
            <a:pPr indent="0" lvl="0" marL="0" rtl="0" algn="l">
              <a:lnSpc>
                <a:spcPct val="115000"/>
              </a:lnSpc>
              <a:spcBef>
                <a:spcPts val="0"/>
              </a:spcBef>
              <a:spcAft>
                <a:spcPts val="0"/>
              </a:spcAft>
              <a:buNone/>
            </a:pPr>
            <a:r>
              <a:rPr lang="en">
                <a:solidFill>
                  <a:schemeClr val="dk1"/>
                </a:solidFill>
              </a:rPr>
              <a:t>Picture:</a:t>
            </a:r>
            <a:endParaRPr>
              <a:solidFill>
                <a:schemeClr val="dk1"/>
              </a:solidFill>
            </a:endParaRPr>
          </a:p>
          <a:p>
            <a:pPr indent="0" lvl="0" marL="0" rtl="0" algn="l">
              <a:lnSpc>
                <a:spcPct val="115000"/>
              </a:lnSpc>
              <a:spcBef>
                <a:spcPts val="0"/>
              </a:spcBef>
              <a:spcAft>
                <a:spcPts val="0"/>
              </a:spcAft>
              <a:buNone/>
            </a:pPr>
            <a:r>
              <a:rPr lang="en" u="sng">
                <a:solidFill>
                  <a:schemeClr val="accent5"/>
                </a:solidFill>
                <a:hlinkClick r:id="rId5"/>
              </a:rPr>
              <a:t>https://blog.malwarebytes.com/101/2018/09/6-sure-signs-someone-is-phishing-you-besides-email/</a:t>
            </a:r>
            <a:r>
              <a:rPr lang="en">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From Media:</a:t>
            </a:r>
            <a:endParaRPr b="1"/>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Shut up and dance (Black Mirror)</a:t>
            </a:r>
            <a:endParaRPr>
              <a:solidFill>
                <a:schemeClr val="dk1"/>
              </a:solidFill>
            </a:endParaRPr>
          </a:p>
          <a:p>
            <a:pPr indent="-304800" lvl="1" marL="914400" rtl="0" algn="l">
              <a:lnSpc>
                <a:spcPct val="115000"/>
              </a:lnSpc>
              <a:spcBef>
                <a:spcPts val="0"/>
              </a:spcBef>
              <a:spcAft>
                <a:spcPts val="0"/>
              </a:spcAft>
              <a:buClr>
                <a:schemeClr val="dk1"/>
              </a:buClr>
              <a:buSzPts val="1200"/>
              <a:buFont typeface="Times New Roman"/>
              <a:buChar char="○"/>
            </a:pPr>
            <a:r>
              <a:rPr lang="en" u="sng">
                <a:solidFill>
                  <a:schemeClr val="accent5"/>
                </a:solidFill>
                <a:hlinkClick r:id="rId6"/>
              </a:rPr>
              <a:t>https://en.wikipedia.org/wiki/Black_Mirror</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Watchdogs</a:t>
            </a:r>
            <a:endParaRPr>
              <a:solidFill>
                <a:schemeClr val="dk1"/>
              </a:solidFill>
            </a:endParaRPr>
          </a:p>
          <a:p>
            <a:pPr indent="-304800" lvl="1" marL="914400" rtl="0" algn="l">
              <a:lnSpc>
                <a:spcPct val="115000"/>
              </a:lnSpc>
              <a:spcBef>
                <a:spcPts val="0"/>
              </a:spcBef>
              <a:spcAft>
                <a:spcPts val="0"/>
              </a:spcAft>
              <a:buClr>
                <a:schemeClr val="dk1"/>
              </a:buClr>
              <a:buSzPts val="1200"/>
              <a:buFont typeface="Times New Roman"/>
              <a:buChar char="○"/>
            </a:pPr>
            <a:r>
              <a:rPr lang="en" u="sng">
                <a:solidFill>
                  <a:schemeClr val="accent5"/>
                </a:solidFill>
                <a:hlinkClick r:id="rId7"/>
              </a:rPr>
              <a:t>https://en.wikipedia.org/wiki/Watch_Dogs</a:t>
            </a:r>
            <a:endParaRPr>
              <a:solidFill>
                <a:schemeClr val="dk1"/>
              </a:solidFill>
            </a:endParaRPr>
          </a:p>
          <a:p>
            <a:pPr indent="-304800" lvl="1" marL="914400" rtl="0" algn="l">
              <a:lnSpc>
                <a:spcPct val="115000"/>
              </a:lnSpc>
              <a:spcBef>
                <a:spcPts val="0"/>
              </a:spcBef>
              <a:spcAft>
                <a:spcPts val="0"/>
              </a:spcAft>
              <a:buClr>
                <a:schemeClr val="dk1"/>
              </a:buClr>
              <a:buSzPts val="1200"/>
              <a:buFont typeface="Times New Roman"/>
              <a:buChar char="○"/>
            </a:pPr>
            <a:r>
              <a:rPr lang="en" u="sng">
                <a:solidFill>
                  <a:schemeClr val="accent5"/>
                </a:solidFill>
                <a:hlinkClick r:id="rId8"/>
              </a:rPr>
              <a:t>https://en.wikipedia.org/wiki/Watch_Dogs_2</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Wargames</a:t>
            </a:r>
            <a:endParaRPr>
              <a:solidFill>
                <a:schemeClr val="dk1"/>
              </a:solidFill>
            </a:endParaRPr>
          </a:p>
          <a:p>
            <a:pPr indent="-304800" lvl="1" marL="914400" rtl="0" algn="l">
              <a:lnSpc>
                <a:spcPct val="115000"/>
              </a:lnSpc>
              <a:spcBef>
                <a:spcPts val="0"/>
              </a:spcBef>
              <a:spcAft>
                <a:spcPts val="0"/>
              </a:spcAft>
              <a:buClr>
                <a:schemeClr val="dk1"/>
              </a:buClr>
              <a:buSzPts val="1200"/>
              <a:buFont typeface="Times New Roman"/>
              <a:buChar char="○"/>
            </a:pPr>
            <a:r>
              <a:rPr lang="en" u="sng">
                <a:solidFill>
                  <a:schemeClr val="accent5"/>
                </a:solidFill>
                <a:hlinkClick r:id="rId9"/>
              </a:rPr>
              <a:t>https://www.rottentomatoes.com/m/wargames</a:t>
            </a:r>
            <a:r>
              <a:rPr lang="en">
                <a:solidFill>
                  <a:schemeClr val="dk1"/>
                </a:solidFill>
              </a:rPr>
              <a:t>  </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u="sng">
                <a:solidFill>
                  <a:srgbClr val="1155CC"/>
                </a:solidFill>
                <a:hlinkClick r:id="rId10"/>
              </a:rPr>
              <a:t>https://cybersecurityventures.com/movies-about-cybersecurity-and-hacking/</a:t>
            </a:r>
            <a:r>
              <a:rPr lang="en">
                <a:solidFill>
                  <a:schemeClr val="dk1"/>
                </a:solidFill>
              </a:rPr>
              <a:t> List of random hacking movies</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Mr. Robot (coffee shop hackers)</a:t>
            </a:r>
            <a:endParaRPr>
              <a:solidFill>
                <a:schemeClr val="dk1"/>
              </a:solidFill>
            </a:endParaRPr>
          </a:p>
          <a:p>
            <a:pPr indent="-304800" lvl="1" marL="914400" rtl="0" algn="l">
              <a:lnSpc>
                <a:spcPct val="115000"/>
              </a:lnSpc>
              <a:spcBef>
                <a:spcPts val="0"/>
              </a:spcBef>
              <a:spcAft>
                <a:spcPts val="0"/>
              </a:spcAft>
              <a:buClr>
                <a:schemeClr val="dk1"/>
              </a:buClr>
              <a:buSzPts val="1200"/>
              <a:buFont typeface="Times New Roman"/>
              <a:buChar char="○"/>
            </a:pPr>
            <a:r>
              <a:rPr lang="en" u="sng">
                <a:solidFill>
                  <a:schemeClr val="accent5"/>
                </a:solidFill>
                <a:hlinkClick r:id="rId11"/>
              </a:rPr>
              <a:t>https://www.amazon.co.uk/gp/video/detail/B01HDODNBS/ref=atv_hm_hom_3_c_RdMk00_brws_8_28</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Podcast ads for VPN / password managers (what security are they advertised to have vs. what do they actually have)</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Uplink (2001)</a:t>
            </a:r>
            <a:endParaRPr>
              <a:solidFill>
                <a:schemeClr val="dk1"/>
              </a:solidFill>
            </a:endParaRPr>
          </a:p>
          <a:p>
            <a:pPr indent="-304800" lvl="1" marL="914400" rtl="0" algn="l">
              <a:lnSpc>
                <a:spcPct val="115000"/>
              </a:lnSpc>
              <a:spcBef>
                <a:spcPts val="0"/>
              </a:spcBef>
              <a:spcAft>
                <a:spcPts val="0"/>
              </a:spcAft>
              <a:buClr>
                <a:schemeClr val="dk1"/>
              </a:buClr>
              <a:buSzPts val="1200"/>
              <a:buFont typeface="Times New Roman"/>
              <a:buChar char="○"/>
            </a:pPr>
            <a:r>
              <a:rPr lang="en" u="sng">
                <a:solidFill>
                  <a:schemeClr val="accent5"/>
                </a:solidFill>
                <a:hlinkClick r:id="rId12"/>
              </a:rPr>
              <a:t>https://en.wikipedia.org/wiki/Uplink_(video_game)</a:t>
            </a:r>
            <a:r>
              <a:rPr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18d8d4e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18d8d4e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618d8d4e5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18d8d4e5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Being one of the more popular topics depicted in media, an element that uses or involves </a:t>
            </a:r>
            <a:r>
              <a:rPr lang="en"/>
              <a:t>cybersecurity</a:t>
            </a:r>
            <a:r>
              <a:rPr lang="en"/>
              <a:t> is present in the majority of media being created.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such example that highlights such a topic is the Watch Dogs franchise universe that was created by Ubisoft in 2014.</a:t>
            </a:r>
            <a:endParaRPr/>
          </a:p>
          <a:p>
            <a:pPr indent="0" lvl="0" marL="0" rtl="0" algn="l">
              <a:spcBef>
                <a:spcPts val="0"/>
              </a:spcBef>
              <a:spcAft>
                <a:spcPts val="0"/>
              </a:spcAft>
              <a:buNone/>
            </a:pPr>
            <a:r>
              <a:t/>
            </a:r>
            <a:endParaRPr/>
          </a:p>
          <a:p>
            <a:pPr indent="0" lvl="0" marL="0" rtl="0" algn="l">
              <a:lnSpc>
                <a:spcPct val="138000"/>
              </a:lnSpc>
              <a:spcBef>
                <a:spcPts val="0"/>
              </a:spcBef>
              <a:spcAft>
                <a:spcPts val="0"/>
              </a:spcAft>
              <a:buClr>
                <a:schemeClr val="dk1"/>
              </a:buClr>
              <a:buSzPts val="1100"/>
              <a:buFont typeface="Arial"/>
              <a:buNone/>
            </a:pPr>
            <a:r>
              <a:rPr lang="en"/>
              <a:t>In this universe every device is connected on the same security network in two major cities, whether it be the city’s infrastructure or something as simple as a citizen’s smartphone or television. </a:t>
            </a:r>
            <a:endParaRPr/>
          </a:p>
          <a:p>
            <a:pPr indent="0" lvl="0" marL="0" rtl="0" algn="l">
              <a:lnSpc>
                <a:spcPct val="138000"/>
              </a:lnSpc>
              <a:spcBef>
                <a:spcPts val="0"/>
              </a:spcBef>
              <a:spcAft>
                <a:spcPts val="0"/>
              </a:spcAft>
              <a:buClr>
                <a:schemeClr val="dk1"/>
              </a:buClr>
              <a:buSzPts val="1100"/>
              <a:buFont typeface="Arial"/>
              <a:buNone/>
            </a:pPr>
            <a:r>
              <a:rPr lang="en"/>
              <a:t>The main idea around the game this universe is displayed in is that there are several individuals and organizations that are able to use this system to gain any information from the mentioned devices along with controlling them remotely. </a:t>
            </a:r>
            <a:endParaRPr/>
          </a:p>
          <a:p>
            <a:pPr indent="0" lvl="0" marL="0" rtl="0" algn="l">
              <a:lnSpc>
                <a:spcPct val="138000"/>
              </a:lnSpc>
              <a:spcBef>
                <a:spcPts val="0"/>
              </a:spcBef>
              <a:spcAft>
                <a:spcPts val="0"/>
              </a:spcAft>
              <a:buClr>
                <a:schemeClr val="dk1"/>
              </a:buClr>
              <a:buSzPts val="1100"/>
              <a:buFont typeface="Arial"/>
              <a:buNone/>
            </a:pPr>
            <a:r>
              <a:rPr lang="en"/>
              <a:t>Due to this vulnerability, any user’s information can be obtained along with some financial information. </a:t>
            </a:r>
            <a:endParaRPr/>
          </a:p>
          <a:p>
            <a:pPr indent="0" lvl="0" marL="0" rtl="0" algn="l">
              <a:lnSpc>
                <a:spcPct val="138000"/>
              </a:lnSpc>
              <a:spcBef>
                <a:spcPts val="0"/>
              </a:spcBef>
              <a:spcAft>
                <a:spcPts val="0"/>
              </a:spcAft>
              <a:buClr>
                <a:schemeClr val="dk1"/>
              </a:buClr>
              <a:buSzPts val="1100"/>
              <a:buFont typeface="Arial"/>
              <a:buNone/>
            </a:pPr>
            <a:r>
              <a:rPr lang="en"/>
              <a:t>The criminal implications of such a vulnerability is obvious and is one of the main themes explored in the two games. </a:t>
            </a:r>
            <a:endParaRPr/>
          </a:p>
          <a:p>
            <a:pPr indent="0" lvl="0" marL="0" rtl="0" algn="l">
              <a:lnSpc>
                <a:spcPct val="138000"/>
              </a:lnSpc>
              <a:spcBef>
                <a:spcPts val="0"/>
              </a:spcBef>
              <a:spcAft>
                <a:spcPts val="0"/>
              </a:spcAft>
              <a:buClr>
                <a:schemeClr val="dk1"/>
              </a:buClr>
              <a:buSzPts val="1100"/>
              <a:buFont typeface="Arial"/>
              <a:buNone/>
            </a:pPr>
            <a:r>
              <a:rPr lang="en"/>
              <a:t>One action frequented by most players is taking funds from the accounts of npcs around the world to fund their endeavours.</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en"/>
              <a:t>Obviously such systems are not in place and their methods of “hacking” are not possible, though an individual’s information can easily be obtained should a database be hacked or if a user mistakenly does something that would lead to their important information being released. </a:t>
            </a:r>
            <a:endParaRPr/>
          </a:p>
          <a:p>
            <a:pPr indent="0" lvl="0" marL="0" rtl="0" algn="l">
              <a:lnSpc>
                <a:spcPct val="138000"/>
              </a:lnSpc>
              <a:spcBef>
                <a:spcPts val="0"/>
              </a:spcBef>
              <a:spcAft>
                <a:spcPts val="0"/>
              </a:spcAft>
              <a:buClr>
                <a:schemeClr val="dk1"/>
              </a:buClr>
              <a:buSzPts val="1100"/>
              <a:buFont typeface="Arial"/>
              <a:buNone/>
            </a:pPr>
            <a:r>
              <a:rPr lang="en"/>
              <a:t>However, when it comes to more well known personal information the ideas mentioned in the universe are not too far fetched due to the incredible amount of information available on a person from basic google searches with certain keywords. </a:t>
            </a:r>
            <a:endParaRPr/>
          </a:p>
          <a:p>
            <a:pPr indent="0" lvl="0" marL="0" rtl="0" algn="l">
              <a:lnSpc>
                <a:spcPct val="138000"/>
              </a:lnSpc>
              <a:spcBef>
                <a:spcPts val="0"/>
              </a:spcBef>
              <a:spcAft>
                <a:spcPts val="0"/>
              </a:spcAft>
              <a:buClr>
                <a:schemeClr val="dk1"/>
              </a:buClr>
              <a:buSzPts val="1100"/>
              <a:buFont typeface="Arial"/>
              <a:buNone/>
            </a:pPr>
            <a:r>
              <a:rPr lang="en"/>
              <a:t>Additionally, banking or credit card information can easily be obtained through scams, especially with phishing attacks that are able to access companies’ databases. </a:t>
            </a:r>
            <a:endParaRPr/>
          </a:p>
          <a:p>
            <a:pPr indent="0" lvl="0" marL="0" rtl="0" algn="l">
              <a:lnSpc>
                <a:spcPct val="138000"/>
              </a:lnSpc>
              <a:spcBef>
                <a:spcPts val="0"/>
              </a:spcBef>
              <a:spcAft>
                <a:spcPts val="0"/>
              </a:spcAft>
              <a:buClr>
                <a:schemeClr val="dk1"/>
              </a:buClr>
              <a:buSzPts val="1100"/>
              <a:buFont typeface="Arial"/>
              <a:buNone/>
            </a:pPr>
            <a:r>
              <a:rPr lang="en"/>
              <a:t>Though the actions the player can perform in the game franchise’s universe seem impossible, there are many which can be done through other means and obtain the same result.</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18d8d4e5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18d8d4e5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Usually when people think about privacy they turn to a virtual private network, or VPN, to try and give it to them. They advertise themselves as making you invisible on the internet and keeping all your information safe, however there are some caveats to this. It’s impossible to know if they are actually keeping your information safe because they are closed companies. They advertise features such as ‘no logs’ but some VPNs have been known in the past to reveal this information to law enforcement. One such case involved a VPN company called HideMyAss (HMA), they gave the logs of a person accused of hacking Sony Entertainment Systems over due to a court order although the VPN advertised itself as secure and strongly suggested they did not keep logs. </a:t>
            </a:r>
            <a:endParaRPr/>
          </a:p>
          <a:p>
            <a:pPr indent="0" lvl="0" marL="0" rtl="0" algn="l">
              <a:spcBef>
                <a:spcPts val="0"/>
              </a:spcBef>
              <a:spcAft>
                <a:spcPts val="0"/>
              </a:spcAft>
              <a:buNone/>
            </a:pPr>
            <a:r>
              <a:rPr lang="en"/>
              <a:t>Popular internet youtuber Linus Sebastian has sponsored a few VPN providers in the past, changing his sponsorship when they turn out to be unscrupulous or get bought out. He made a video called “we broke up” after TunnelBear was bought by McAfee, and he said he shifted over to being </a:t>
            </a:r>
            <a:r>
              <a:rPr lang="en"/>
              <a:t>sponsored</a:t>
            </a:r>
            <a:r>
              <a:rPr lang="en"/>
              <a:t> by Private Internet Access.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viruses disguise themselves as antivirus software to trick users into installing it. Even </a:t>
            </a:r>
            <a:r>
              <a:rPr lang="en"/>
              <a:t>legitimate antivirus software does some virus-like activity like using a fair amount of CPU time and scanning through every file on the host system. However, fake anti-virus software like SpySheriff does things like change your desktop background, display scare imagery and demand you pay money for continued “protection.” Many people fell for SpySheriff and continue to fall for rogue antivirus to this 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Education can help with all of these things. It may be simple to tech savvy people to not install unverified software or to take the claims VPN providers make at face value, but it isn’t obvious to all people.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Source: </a:t>
            </a:r>
            <a:r>
              <a:rPr lang="en" u="sng">
                <a:solidFill>
                  <a:schemeClr val="hlink"/>
                </a:solidFill>
                <a:hlinkClick r:id="rId2"/>
              </a:rPr>
              <a:t>https://www.youtube.com/watch?v=RNG4-9BqUIQ</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18d8d4e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18d8d4e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Freedom of speech and privacy are tied together in terms of this topic. When personal security breaks down, people can lose anonymity they thought they had. With identifying information available, if the person is vocal enough they can be at risk for </a:t>
            </a:r>
            <a:r>
              <a:rPr i="1" lang="en">
                <a:solidFill>
                  <a:schemeClr val="dk1"/>
                </a:solidFill>
              </a:rPr>
              <a:t>*doxing*</a:t>
            </a:r>
            <a:r>
              <a:rPr lang="en">
                <a:solidFill>
                  <a:schemeClr val="dk1"/>
                </a:solidFill>
              </a:rPr>
              <a:t> which is the publishing of said personal information. [](</a:t>
            </a:r>
            <a:r>
              <a:rPr lang="en" u="sng">
                <a:solidFill>
                  <a:srgbClr val="1155CC"/>
                </a:solidFill>
                <a:hlinkClick r:id="rId2"/>
              </a:rPr>
              <a:t>https://www.economist.com/the-economist-explains/2014/03/10/what-doxxing-is-and-why-it-matters</a:t>
            </a:r>
            <a:r>
              <a:rPr lang="en">
                <a:solidFill>
                  <a:schemeClr val="dk1"/>
                </a:solidFill>
              </a:rPr>
              <a:t>) One of the worst case possible outcomes of this is colloquially referred to as “SWATing:” where a leaked address is used to cause a false aggressive police attack. [](</a:t>
            </a:r>
            <a:r>
              <a:rPr lang="en" u="sng">
                <a:solidFill>
                  <a:srgbClr val="1155CC"/>
                </a:solidFill>
                <a:hlinkClick r:id="rId3"/>
              </a:rPr>
              <a:t>https://www.cnn.com/2019/08/13/us/fortnite-swatting-bugha-trnd/index.html</a:t>
            </a:r>
            <a:r>
              <a:rPr lang="en">
                <a:solidFill>
                  <a:schemeClr val="dk1"/>
                </a:solidFill>
              </a:rPr>
              <a:t>). This effectively means that expressing free speech online can be an avenue for physical harm if your personal security is poor.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18d8d4e5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18d8d4e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main areas to talk about when it comes to Cyber Security is the many ways in which it can be taken advantage of.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 incredible amount of crime is done through the means I’m going to talk about that would be avoidable or at least lessened should the proper education be provided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Catfishing: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survey was taken involving the </a:t>
            </a:r>
            <a:r>
              <a:rPr lang="en"/>
              <a:t>respondents</a:t>
            </a:r>
            <a:r>
              <a:rPr lang="en"/>
              <a:t> to state if they had been catfished, how they felt about it, and other questions involving the ordeal.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43% of males that responded to the survey reported they had been catfished previously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20% of the total pool of respondents reported that they had sent money to those who were catfishing them (person doing the catfishing could be considered to be </a:t>
            </a:r>
            <a:r>
              <a:rPr lang="en"/>
              <a:t>committing</a:t>
            </a:r>
            <a:r>
              <a:rPr lang="en"/>
              <a:t> fraud)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Phishing: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90% of data breaches in 2019 were due to phishing attacks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average cost for a single data breach was 3.6 million dollars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76% of companies reported being a victim of a phishing attack within the last year alone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have been 16,082 incidents of phishing attacks reported on the </a:t>
            </a:r>
            <a:r>
              <a:rPr lang="en"/>
              <a:t>Australian</a:t>
            </a:r>
            <a:r>
              <a:rPr lang="en"/>
              <a:t> Competition &amp; Consumer Commission (ACCC) between January 1st of 2019 and August 31th</a:t>
            </a:r>
            <a:endParaRPr/>
          </a:p>
          <a:p>
            <a:pPr indent="0" lvl="0" marL="0" rtl="0" algn="l">
              <a:spcBef>
                <a:spcPts val="0"/>
              </a:spcBef>
              <a:spcAft>
                <a:spcPts val="0"/>
              </a:spcAft>
              <a:buNone/>
            </a:pPr>
            <a:r>
              <a:t/>
            </a:r>
            <a:endParaRPr/>
          </a:p>
          <a:p>
            <a:pPr indent="0" lvl="0" marL="0" rtl="0" algn="l">
              <a:lnSpc>
                <a:spcPct val="138000"/>
              </a:lnSpc>
              <a:spcBef>
                <a:spcPts val="0"/>
              </a:spcBef>
              <a:spcAft>
                <a:spcPts val="0"/>
              </a:spcAft>
              <a:buClr>
                <a:schemeClr val="dk1"/>
              </a:buClr>
              <a:buSzPts val="1100"/>
              <a:buFont typeface="Arial"/>
              <a:buNone/>
            </a:pPr>
            <a:r>
              <a:rPr lang="en">
                <a:solidFill>
                  <a:schemeClr val="dk1"/>
                </a:solidFill>
              </a:rPr>
              <a:t>References:</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AutoNum type="arabicPeriod"/>
            </a:pPr>
            <a:r>
              <a:rPr lang="en" u="sng">
                <a:solidFill>
                  <a:srgbClr val="1155CC"/>
                </a:solidFill>
                <a:hlinkClick r:id="rId2"/>
              </a:rPr>
              <a:t>https://metro.co.uk/2018/08/06/new-survey-reveals-the-massive-toll-of-catfishing-on-victims-7764000/</a:t>
            </a:r>
            <a:endParaRPr u="sng">
              <a:solidFill>
                <a:srgbClr val="1155CC"/>
              </a:solidFill>
            </a:endParaRPr>
          </a:p>
          <a:p>
            <a:pPr indent="-298450" lvl="0" marL="457200" rtl="0" algn="l">
              <a:lnSpc>
                <a:spcPct val="115000"/>
              </a:lnSpc>
              <a:spcBef>
                <a:spcPts val="0"/>
              </a:spcBef>
              <a:spcAft>
                <a:spcPts val="0"/>
              </a:spcAft>
              <a:buClr>
                <a:schemeClr val="dk1"/>
              </a:buClr>
              <a:buSzPts val="1100"/>
              <a:buFont typeface="Arial"/>
              <a:buAutoNum type="arabicPeriod"/>
            </a:pPr>
            <a:r>
              <a:rPr lang="en" u="sng">
                <a:solidFill>
                  <a:srgbClr val="1155CC"/>
                </a:solidFill>
                <a:hlinkClick r:id="rId3"/>
              </a:rPr>
              <a:t>https://retruster.com/blog/2019-phishing-and-email-fraud-statistics.html</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AutoNum type="arabicPeriod"/>
            </a:pPr>
            <a:r>
              <a:rPr lang="en" u="sng">
                <a:solidFill>
                  <a:srgbClr val="1155CC"/>
                </a:solidFill>
                <a:hlinkClick r:id="rId4"/>
              </a:rPr>
              <a:t>https://www.scamwatch.gov.au/about-scamwatch/scam-statistics</a:t>
            </a:r>
            <a:r>
              <a:rPr lang="en">
                <a:solidFill>
                  <a:schemeClr val="dk1"/>
                </a:solidFill>
              </a:rPr>
              <a:t> </a:t>
            </a:r>
            <a:endParaRPr>
              <a:solidFill>
                <a:schemeClr val="dk1"/>
              </a:solidFill>
            </a:endParaRPr>
          </a:p>
          <a:p>
            <a:pPr indent="0" lvl="0" marL="0" rtl="0" algn="l">
              <a:lnSpc>
                <a:spcPct val="115000"/>
              </a:lnSpc>
              <a:spcBef>
                <a:spcPts val="0"/>
              </a:spcBef>
              <a:spcAft>
                <a:spcPts val="0"/>
              </a:spcAft>
              <a:buNone/>
            </a:pPr>
            <a:r>
              <a:rPr lang="en">
                <a:solidFill>
                  <a:schemeClr val="dk1"/>
                </a:solidFill>
              </a:rPr>
              <a:t>Picture:</a:t>
            </a:r>
            <a:endParaRPr>
              <a:solidFill>
                <a:schemeClr val="dk1"/>
              </a:solidFill>
            </a:endParaRPr>
          </a:p>
          <a:p>
            <a:pPr indent="0" lvl="0" marL="0" rtl="0" algn="l">
              <a:lnSpc>
                <a:spcPct val="115000"/>
              </a:lnSpc>
              <a:spcBef>
                <a:spcPts val="0"/>
              </a:spcBef>
              <a:spcAft>
                <a:spcPts val="0"/>
              </a:spcAft>
              <a:buNone/>
            </a:pPr>
            <a:r>
              <a:rPr lang="en" u="sng">
                <a:solidFill>
                  <a:schemeClr val="hlink"/>
                </a:solidFill>
                <a:hlinkClick r:id="rId5"/>
              </a:rPr>
              <a:t>https://blog.malwarebytes.com/101/2018/09/6-sure-signs-someone-is-phishing-you-besides-email/</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18d8d4e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18d8d4e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Companies thrive off of creating and developing intellectual properties. In many cases the organizations </a:t>
            </a:r>
            <a:r>
              <a:rPr lang="en"/>
              <a:t>livelihood</a:t>
            </a:r>
            <a:r>
              <a:rPr lang="en"/>
              <a:t> relies on being the first to </a:t>
            </a:r>
            <a:r>
              <a:rPr lang="en"/>
              <a:t>introduce</a:t>
            </a:r>
            <a:r>
              <a:rPr lang="en"/>
              <a:t> an idea to the market. A rising threat to these companies is the theft of IP through hacking. Often companies face the loss of their unique idea, and must be forced to push their product to market faster than planned. Other threats are the loss of trade secrets that give the company a unique edge over the competition. While companies may invest in cybersecurtiy to protect these IPs individuals within the company that are not tech savy pose a threat as they are a weak point in the system. Hackers can compromise an individual and use them to break into the companies system. Because of this, it is an important trait of any employee to be able to minimize hacking risks. However without a proper education, many individuals within the workforce lack the necessary knowledge to protect themselves.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18d8d4e5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18d8d4e5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Erros, Failures, and Risks:</a:t>
            </a:r>
            <a:endParaRPr/>
          </a:p>
          <a:p>
            <a:pPr indent="0" lvl="0" marL="0" rtl="0" algn="l">
              <a:spcBef>
                <a:spcPts val="0"/>
              </a:spcBef>
              <a:spcAft>
                <a:spcPts val="0"/>
              </a:spcAft>
              <a:buNone/>
            </a:pPr>
            <a:r>
              <a:rPr lang="en"/>
              <a:t>Security Risks stem from poorly </a:t>
            </a:r>
            <a:r>
              <a:rPr lang="en"/>
              <a:t>written</a:t>
            </a:r>
            <a:r>
              <a:rPr lang="en"/>
              <a:t> code more often than not or a lack of proper </a:t>
            </a:r>
            <a:r>
              <a:rPr lang="en"/>
              <a:t>education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Only 24% of students in a survey stated that they were required to complete a cybersecurity course to graduate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Only 4% </a:t>
            </a:r>
            <a:r>
              <a:rPr lang="en"/>
              <a:t>believed</a:t>
            </a:r>
            <a:r>
              <a:rPr lang="en"/>
              <a:t> they received the necessary skills training in college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86% said their organizations don’t invest enough in security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Such extreme examples of large data breaches can be a result of such inexperienced programmers or those uneducated in scams working in larger companies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Of the 5 largest data breaches reported by June of 2019, 3 were a result of poor 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American Financial Corp - 885 million affected users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Facebook - 540 million affected users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Friend Finder Network - 412.2 million affected users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References:</a:t>
            </a:r>
            <a:endParaRPr/>
          </a:p>
          <a:p>
            <a:pPr indent="-298450" lvl="0" marL="457200" rtl="0" algn="l">
              <a:spcBef>
                <a:spcPts val="0"/>
              </a:spcBef>
              <a:spcAft>
                <a:spcPts val="0"/>
              </a:spcAft>
              <a:buSzPts val="1100"/>
              <a:buAutoNum type="arabicPeriod"/>
            </a:pPr>
            <a:r>
              <a:rPr lang="en" u="sng">
                <a:solidFill>
                  <a:schemeClr val="hlink"/>
                </a:solidFill>
                <a:hlinkClick r:id="rId2"/>
              </a:rPr>
              <a:t>https://www.veracode.com/blog/security-news/veracode-survey-research-identifies-cybersecurity-skills-gap-causes-and-cures</a:t>
            </a:r>
            <a:endParaRPr/>
          </a:p>
          <a:p>
            <a:pPr indent="-298450" lvl="0" marL="457200" rtl="0" algn="l">
              <a:spcBef>
                <a:spcPts val="0"/>
              </a:spcBef>
              <a:spcAft>
                <a:spcPts val="0"/>
              </a:spcAft>
              <a:buSzPts val="1100"/>
              <a:buAutoNum type="arabicPeriod"/>
            </a:pPr>
            <a:r>
              <a:rPr lang="en" u="sng">
                <a:solidFill>
                  <a:schemeClr val="hlink"/>
                </a:solidFill>
                <a:hlinkClick r:id="rId3"/>
              </a:rPr>
              <a:t>https://www.cnbc.com/2019/07/30/five-of-the-biggest-data-breaches-ever.html</a:t>
            </a:r>
            <a:r>
              <a:rPr lang="en"/>
              <a:t>  </a:t>
            </a:r>
            <a:endParaRPr/>
          </a:p>
          <a:p>
            <a:pPr indent="0" lvl="0" marL="0" rtl="0" algn="l">
              <a:spcBef>
                <a:spcPts val="0"/>
              </a:spcBef>
              <a:spcAft>
                <a:spcPts val="0"/>
              </a:spcAft>
              <a:buNone/>
            </a:pPr>
            <a:r>
              <a:rPr lang="en"/>
              <a:t>Picture:</a:t>
            </a:r>
            <a:endParaRPr/>
          </a:p>
          <a:p>
            <a:pPr indent="0" lvl="0" marL="0" rtl="0" algn="l">
              <a:spcBef>
                <a:spcPts val="0"/>
              </a:spcBef>
              <a:spcAft>
                <a:spcPts val="0"/>
              </a:spcAft>
              <a:buNone/>
            </a:pPr>
            <a:r>
              <a:rPr lang="en" u="sng">
                <a:solidFill>
                  <a:schemeClr val="hlink"/>
                </a:solidFill>
                <a:hlinkClick r:id="rId4"/>
              </a:rPr>
              <a:t>https://www.varonis.com/blog/data-breach-statistics/</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18d8d4e5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18d8d4e5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developments include improved security, deprecation of old technologies and new technologies.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 adoption has increased since it has been introduced, instead of being an optional protocol for very secure things it has become mostly the norm across the internet for all traffic. As you can see to the left the amount of encrypted traffic through Google has increased from 50% to 90% from 2014 to 2019. However, people associate HTTPS with completely secure browsing however it just means that the traffic from your PC to the server is secure. A phishing attack is still possible with HTTPS. Some users don’t know that a green lock symbol does not mean that the site they are connecting to is correct, it just means the traffic is encrypted (need number of users). Some of the security measures used to prevent this include extended validation, which is the company name in the browser bar. However, it’s hard to tell if EV should be present or if the site doesn’t use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Internet Explorer 10 and Flash will be deprecated and marked as obsolete in 2020. Flash has had several known vulnerabilities in the past and it’s no longer being actively developed. Hopefully by forcefully ending support like this more people will migrate their sites away from flash and people will stop visiting them with IE10.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Context-Aware Behavioral Analytics involve a security system which can monitor and identify suspicious behaviour and or transactions. The software will build a model of the user and detect changes in the system that are out of character. This can range from how fast the user is moving files to viewing the typing speed and mouse movement of employees. This has a slew of </a:t>
            </a:r>
            <a:r>
              <a:rPr lang="en"/>
              <a:t>security</a:t>
            </a:r>
            <a:r>
              <a:rPr lang="en"/>
              <a:t> applications, one of the larger areas being identifying spoof callers. This technology could be applied to antivirus software and to detect zero-day exploits by detecting these out of character operations.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Based on these developments, security will be improved in the upcoming years however it still will not be foolproof to secure yourself online and formal education is necessary for the general population.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References:</a:t>
            </a:r>
            <a:endParaRPr/>
          </a:p>
          <a:p>
            <a:pPr indent="-298450" lvl="0" marL="457200" rtl="0" algn="l">
              <a:spcBef>
                <a:spcPts val="0"/>
              </a:spcBef>
              <a:spcAft>
                <a:spcPts val="0"/>
              </a:spcAft>
              <a:buSzPts val="1100"/>
              <a:buAutoNum type="arabicPeriod"/>
            </a:pPr>
            <a:r>
              <a:rPr lang="en" u="sng">
                <a:solidFill>
                  <a:schemeClr val="hlink"/>
                </a:solidFill>
                <a:hlinkClick r:id="rId2"/>
              </a:rPr>
              <a:t>https://www.ecpi.edu/blog/new-cybersecurity-technologies-what-is-shaking-up-the-field</a:t>
            </a:r>
            <a:r>
              <a:rPr lang="en"/>
              <a:t> (used for context-aware behavioral analytics)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source: </a:t>
            </a:r>
            <a:r>
              <a:rPr lang="en" u="sng">
                <a:solidFill>
                  <a:schemeClr val="hlink"/>
                </a:solidFill>
                <a:hlinkClick r:id="rId3"/>
              </a:rPr>
              <a:t>https://transparencyreport.google.com/https/overview?hl=en</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solidFill>
            <a:srgbClr val="5E81AC"/>
          </a:solidFill>
        </p:spPr>
        <p:txBody>
          <a:bodyPr anchorCtr="0" anchor="t" bIns="91425" lIns="91425" spcFirstLastPara="1" rIns="91425" wrap="square" tIns="91425">
            <a:noAutofit/>
          </a:bodyPr>
          <a:lstStyle>
            <a:lvl1pPr lvl="0">
              <a:spcBef>
                <a:spcPts val="0"/>
              </a:spcBef>
              <a:spcAft>
                <a:spcPts val="0"/>
              </a:spcAft>
              <a:buClr>
                <a:srgbClr val="ECEFF4"/>
              </a:buClr>
              <a:buSzPts val="2800"/>
              <a:buNone/>
              <a:defRPr>
                <a:solidFill>
                  <a:srgbClr val="ECEFF4"/>
                </a:solidFill>
              </a:defRPr>
            </a:lvl1pPr>
            <a:lvl2pPr lvl="1">
              <a:spcBef>
                <a:spcPts val="0"/>
              </a:spcBef>
              <a:spcAft>
                <a:spcPts val="0"/>
              </a:spcAft>
              <a:buClr>
                <a:srgbClr val="ECEFF4"/>
              </a:buClr>
              <a:buSzPts val="2800"/>
              <a:buNone/>
              <a:defRPr>
                <a:solidFill>
                  <a:srgbClr val="ECEFF4"/>
                </a:solidFill>
              </a:defRPr>
            </a:lvl2pPr>
            <a:lvl3pPr lvl="2">
              <a:spcBef>
                <a:spcPts val="0"/>
              </a:spcBef>
              <a:spcAft>
                <a:spcPts val="0"/>
              </a:spcAft>
              <a:buClr>
                <a:srgbClr val="ECEFF4"/>
              </a:buClr>
              <a:buSzPts val="2800"/>
              <a:buNone/>
              <a:defRPr>
                <a:solidFill>
                  <a:srgbClr val="ECEFF4"/>
                </a:solidFill>
              </a:defRPr>
            </a:lvl3pPr>
            <a:lvl4pPr lvl="3">
              <a:spcBef>
                <a:spcPts val="0"/>
              </a:spcBef>
              <a:spcAft>
                <a:spcPts val="0"/>
              </a:spcAft>
              <a:buClr>
                <a:srgbClr val="ECEFF4"/>
              </a:buClr>
              <a:buSzPts val="2800"/>
              <a:buNone/>
              <a:defRPr>
                <a:solidFill>
                  <a:srgbClr val="ECEFF4"/>
                </a:solidFill>
              </a:defRPr>
            </a:lvl4pPr>
            <a:lvl5pPr lvl="4">
              <a:spcBef>
                <a:spcPts val="0"/>
              </a:spcBef>
              <a:spcAft>
                <a:spcPts val="0"/>
              </a:spcAft>
              <a:buClr>
                <a:srgbClr val="ECEFF4"/>
              </a:buClr>
              <a:buSzPts val="2800"/>
              <a:buNone/>
              <a:defRPr>
                <a:solidFill>
                  <a:srgbClr val="ECEFF4"/>
                </a:solidFill>
              </a:defRPr>
            </a:lvl5pPr>
            <a:lvl6pPr lvl="5">
              <a:spcBef>
                <a:spcPts val="0"/>
              </a:spcBef>
              <a:spcAft>
                <a:spcPts val="0"/>
              </a:spcAft>
              <a:buClr>
                <a:srgbClr val="ECEFF4"/>
              </a:buClr>
              <a:buSzPts val="2800"/>
              <a:buNone/>
              <a:defRPr>
                <a:solidFill>
                  <a:srgbClr val="ECEFF4"/>
                </a:solidFill>
              </a:defRPr>
            </a:lvl6pPr>
            <a:lvl7pPr lvl="6">
              <a:spcBef>
                <a:spcPts val="0"/>
              </a:spcBef>
              <a:spcAft>
                <a:spcPts val="0"/>
              </a:spcAft>
              <a:buClr>
                <a:srgbClr val="ECEFF4"/>
              </a:buClr>
              <a:buSzPts val="2800"/>
              <a:buNone/>
              <a:defRPr>
                <a:solidFill>
                  <a:srgbClr val="ECEFF4"/>
                </a:solidFill>
              </a:defRPr>
            </a:lvl7pPr>
            <a:lvl8pPr lvl="7">
              <a:spcBef>
                <a:spcPts val="0"/>
              </a:spcBef>
              <a:spcAft>
                <a:spcPts val="0"/>
              </a:spcAft>
              <a:buClr>
                <a:srgbClr val="ECEFF4"/>
              </a:buClr>
              <a:buSzPts val="2800"/>
              <a:buNone/>
              <a:defRPr>
                <a:solidFill>
                  <a:srgbClr val="ECEFF4"/>
                </a:solidFill>
              </a:defRPr>
            </a:lvl8pPr>
            <a:lvl9pPr lvl="8">
              <a:spcBef>
                <a:spcPts val="0"/>
              </a:spcBef>
              <a:spcAft>
                <a:spcPts val="0"/>
              </a:spcAft>
              <a:buClr>
                <a:srgbClr val="ECEFF4"/>
              </a:buClr>
              <a:buSzPts val="2800"/>
              <a:buNone/>
              <a:defRPr>
                <a:solidFill>
                  <a:srgbClr val="ECEFF4"/>
                </a:solidFill>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solidFill>
            <a:srgbClr val="5E81AC"/>
          </a:solidFill>
        </p:spPr>
        <p:txBody>
          <a:bodyPr anchorCtr="0" anchor="t" bIns="91425" lIns="91425" spcFirstLastPara="1" rIns="91425" wrap="square" tIns="91425">
            <a:noAutofit/>
          </a:bodyPr>
          <a:lstStyle>
            <a:lvl1pPr lvl="0">
              <a:spcBef>
                <a:spcPts val="0"/>
              </a:spcBef>
              <a:spcAft>
                <a:spcPts val="0"/>
              </a:spcAft>
              <a:buClr>
                <a:srgbClr val="ECEFF4"/>
              </a:buClr>
              <a:buSzPts val="2800"/>
              <a:buNone/>
              <a:defRPr>
                <a:solidFill>
                  <a:srgbClr val="ECEFF4"/>
                </a:solidFill>
              </a:defRPr>
            </a:lvl1pPr>
            <a:lvl2pPr lvl="1">
              <a:spcBef>
                <a:spcPts val="0"/>
              </a:spcBef>
              <a:spcAft>
                <a:spcPts val="0"/>
              </a:spcAft>
              <a:buClr>
                <a:srgbClr val="ECEFF4"/>
              </a:buClr>
              <a:buSzPts val="2800"/>
              <a:buNone/>
              <a:defRPr>
                <a:solidFill>
                  <a:srgbClr val="ECEFF4"/>
                </a:solidFill>
              </a:defRPr>
            </a:lvl2pPr>
            <a:lvl3pPr lvl="2">
              <a:spcBef>
                <a:spcPts val="0"/>
              </a:spcBef>
              <a:spcAft>
                <a:spcPts val="0"/>
              </a:spcAft>
              <a:buClr>
                <a:srgbClr val="ECEFF4"/>
              </a:buClr>
              <a:buSzPts val="2800"/>
              <a:buNone/>
              <a:defRPr>
                <a:solidFill>
                  <a:srgbClr val="ECEFF4"/>
                </a:solidFill>
              </a:defRPr>
            </a:lvl3pPr>
            <a:lvl4pPr lvl="3">
              <a:spcBef>
                <a:spcPts val="0"/>
              </a:spcBef>
              <a:spcAft>
                <a:spcPts val="0"/>
              </a:spcAft>
              <a:buClr>
                <a:srgbClr val="ECEFF4"/>
              </a:buClr>
              <a:buSzPts val="2800"/>
              <a:buNone/>
              <a:defRPr>
                <a:solidFill>
                  <a:srgbClr val="ECEFF4"/>
                </a:solidFill>
              </a:defRPr>
            </a:lvl4pPr>
            <a:lvl5pPr lvl="4">
              <a:spcBef>
                <a:spcPts val="0"/>
              </a:spcBef>
              <a:spcAft>
                <a:spcPts val="0"/>
              </a:spcAft>
              <a:buClr>
                <a:srgbClr val="ECEFF4"/>
              </a:buClr>
              <a:buSzPts val="2800"/>
              <a:buNone/>
              <a:defRPr>
                <a:solidFill>
                  <a:srgbClr val="ECEFF4"/>
                </a:solidFill>
              </a:defRPr>
            </a:lvl5pPr>
            <a:lvl6pPr lvl="5">
              <a:spcBef>
                <a:spcPts val="0"/>
              </a:spcBef>
              <a:spcAft>
                <a:spcPts val="0"/>
              </a:spcAft>
              <a:buClr>
                <a:srgbClr val="ECEFF4"/>
              </a:buClr>
              <a:buSzPts val="2800"/>
              <a:buNone/>
              <a:defRPr>
                <a:solidFill>
                  <a:srgbClr val="ECEFF4"/>
                </a:solidFill>
              </a:defRPr>
            </a:lvl6pPr>
            <a:lvl7pPr lvl="6">
              <a:spcBef>
                <a:spcPts val="0"/>
              </a:spcBef>
              <a:spcAft>
                <a:spcPts val="0"/>
              </a:spcAft>
              <a:buClr>
                <a:srgbClr val="ECEFF4"/>
              </a:buClr>
              <a:buSzPts val="2800"/>
              <a:buNone/>
              <a:defRPr>
                <a:solidFill>
                  <a:srgbClr val="ECEFF4"/>
                </a:solidFill>
              </a:defRPr>
            </a:lvl7pPr>
            <a:lvl8pPr lvl="7">
              <a:spcBef>
                <a:spcPts val="0"/>
              </a:spcBef>
              <a:spcAft>
                <a:spcPts val="0"/>
              </a:spcAft>
              <a:buClr>
                <a:srgbClr val="ECEFF4"/>
              </a:buClr>
              <a:buSzPts val="2800"/>
              <a:buNone/>
              <a:defRPr>
                <a:solidFill>
                  <a:srgbClr val="ECEFF4"/>
                </a:solidFill>
              </a:defRPr>
            </a:lvl8pPr>
            <a:lvl9pPr lvl="8">
              <a:spcBef>
                <a:spcPts val="0"/>
              </a:spcBef>
              <a:spcAft>
                <a:spcPts val="0"/>
              </a:spcAft>
              <a:buClr>
                <a:srgbClr val="ECEFF4"/>
              </a:buClr>
              <a:buSzPts val="2800"/>
              <a:buNone/>
              <a:defRPr>
                <a:solidFill>
                  <a:srgbClr val="ECEFF4"/>
                </a:solidFill>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ECEFF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E3440"/>
              </a:buClr>
              <a:buSzPts val="2800"/>
              <a:buNone/>
              <a:defRPr sz="2800">
                <a:solidFill>
                  <a:srgbClr val="2E3440"/>
                </a:solidFill>
              </a:defRPr>
            </a:lvl1pPr>
            <a:lvl2pPr lvl="1">
              <a:spcBef>
                <a:spcPts val="0"/>
              </a:spcBef>
              <a:spcAft>
                <a:spcPts val="0"/>
              </a:spcAft>
              <a:buClr>
                <a:srgbClr val="2E3440"/>
              </a:buClr>
              <a:buSzPts val="2800"/>
              <a:buNone/>
              <a:defRPr sz="2800">
                <a:solidFill>
                  <a:srgbClr val="2E3440"/>
                </a:solidFill>
              </a:defRPr>
            </a:lvl2pPr>
            <a:lvl3pPr lvl="2">
              <a:spcBef>
                <a:spcPts val="0"/>
              </a:spcBef>
              <a:spcAft>
                <a:spcPts val="0"/>
              </a:spcAft>
              <a:buClr>
                <a:srgbClr val="2E3440"/>
              </a:buClr>
              <a:buSzPts val="2800"/>
              <a:buNone/>
              <a:defRPr sz="2800">
                <a:solidFill>
                  <a:srgbClr val="2E3440"/>
                </a:solidFill>
              </a:defRPr>
            </a:lvl3pPr>
            <a:lvl4pPr lvl="3">
              <a:spcBef>
                <a:spcPts val="0"/>
              </a:spcBef>
              <a:spcAft>
                <a:spcPts val="0"/>
              </a:spcAft>
              <a:buClr>
                <a:srgbClr val="2E3440"/>
              </a:buClr>
              <a:buSzPts val="2800"/>
              <a:buNone/>
              <a:defRPr sz="2800">
                <a:solidFill>
                  <a:srgbClr val="2E3440"/>
                </a:solidFill>
              </a:defRPr>
            </a:lvl4pPr>
            <a:lvl5pPr lvl="4">
              <a:spcBef>
                <a:spcPts val="0"/>
              </a:spcBef>
              <a:spcAft>
                <a:spcPts val="0"/>
              </a:spcAft>
              <a:buClr>
                <a:srgbClr val="2E3440"/>
              </a:buClr>
              <a:buSzPts val="2800"/>
              <a:buNone/>
              <a:defRPr sz="2800">
                <a:solidFill>
                  <a:srgbClr val="2E3440"/>
                </a:solidFill>
              </a:defRPr>
            </a:lvl5pPr>
            <a:lvl6pPr lvl="5">
              <a:spcBef>
                <a:spcPts val="0"/>
              </a:spcBef>
              <a:spcAft>
                <a:spcPts val="0"/>
              </a:spcAft>
              <a:buClr>
                <a:srgbClr val="2E3440"/>
              </a:buClr>
              <a:buSzPts val="2800"/>
              <a:buNone/>
              <a:defRPr sz="2800">
                <a:solidFill>
                  <a:srgbClr val="2E3440"/>
                </a:solidFill>
              </a:defRPr>
            </a:lvl6pPr>
            <a:lvl7pPr lvl="6">
              <a:spcBef>
                <a:spcPts val="0"/>
              </a:spcBef>
              <a:spcAft>
                <a:spcPts val="0"/>
              </a:spcAft>
              <a:buClr>
                <a:srgbClr val="2E3440"/>
              </a:buClr>
              <a:buSzPts val="2800"/>
              <a:buNone/>
              <a:defRPr sz="2800">
                <a:solidFill>
                  <a:srgbClr val="2E3440"/>
                </a:solidFill>
              </a:defRPr>
            </a:lvl7pPr>
            <a:lvl8pPr lvl="7">
              <a:spcBef>
                <a:spcPts val="0"/>
              </a:spcBef>
              <a:spcAft>
                <a:spcPts val="0"/>
              </a:spcAft>
              <a:buClr>
                <a:srgbClr val="2E3440"/>
              </a:buClr>
              <a:buSzPts val="2800"/>
              <a:buNone/>
              <a:defRPr sz="2800">
                <a:solidFill>
                  <a:srgbClr val="2E3440"/>
                </a:solidFill>
              </a:defRPr>
            </a:lvl8pPr>
            <a:lvl9pPr lvl="8">
              <a:spcBef>
                <a:spcPts val="0"/>
              </a:spcBef>
              <a:spcAft>
                <a:spcPts val="0"/>
              </a:spcAft>
              <a:buClr>
                <a:srgbClr val="2E3440"/>
              </a:buClr>
              <a:buSzPts val="2800"/>
              <a:buNone/>
              <a:defRPr sz="2800">
                <a:solidFill>
                  <a:srgbClr val="2E3440"/>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2E3440"/>
              </a:buClr>
              <a:buSzPts val="1800"/>
              <a:buChar char="●"/>
              <a:defRPr sz="1800">
                <a:solidFill>
                  <a:srgbClr val="2E3440"/>
                </a:solidFill>
              </a:defRPr>
            </a:lvl1pPr>
            <a:lvl2pPr indent="-317500" lvl="1" marL="914400">
              <a:lnSpc>
                <a:spcPct val="115000"/>
              </a:lnSpc>
              <a:spcBef>
                <a:spcPts val="1600"/>
              </a:spcBef>
              <a:spcAft>
                <a:spcPts val="0"/>
              </a:spcAft>
              <a:buClr>
                <a:srgbClr val="2E3440"/>
              </a:buClr>
              <a:buSzPts val="1400"/>
              <a:buChar char="○"/>
              <a:defRPr>
                <a:solidFill>
                  <a:srgbClr val="2E3440"/>
                </a:solidFill>
              </a:defRPr>
            </a:lvl2pPr>
            <a:lvl3pPr indent="-317500" lvl="2" marL="1371600">
              <a:lnSpc>
                <a:spcPct val="115000"/>
              </a:lnSpc>
              <a:spcBef>
                <a:spcPts val="1600"/>
              </a:spcBef>
              <a:spcAft>
                <a:spcPts val="0"/>
              </a:spcAft>
              <a:buClr>
                <a:srgbClr val="2E3440"/>
              </a:buClr>
              <a:buSzPts val="1400"/>
              <a:buChar char="■"/>
              <a:defRPr>
                <a:solidFill>
                  <a:srgbClr val="2E3440"/>
                </a:solidFill>
              </a:defRPr>
            </a:lvl3pPr>
            <a:lvl4pPr indent="-317500" lvl="3" marL="1828800">
              <a:lnSpc>
                <a:spcPct val="115000"/>
              </a:lnSpc>
              <a:spcBef>
                <a:spcPts val="1600"/>
              </a:spcBef>
              <a:spcAft>
                <a:spcPts val="0"/>
              </a:spcAft>
              <a:buClr>
                <a:srgbClr val="2E3440"/>
              </a:buClr>
              <a:buSzPts val="1400"/>
              <a:buChar char="●"/>
              <a:defRPr>
                <a:solidFill>
                  <a:srgbClr val="2E3440"/>
                </a:solidFill>
              </a:defRPr>
            </a:lvl4pPr>
            <a:lvl5pPr indent="-317500" lvl="4" marL="2286000">
              <a:lnSpc>
                <a:spcPct val="115000"/>
              </a:lnSpc>
              <a:spcBef>
                <a:spcPts val="1600"/>
              </a:spcBef>
              <a:spcAft>
                <a:spcPts val="0"/>
              </a:spcAft>
              <a:buClr>
                <a:srgbClr val="2E3440"/>
              </a:buClr>
              <a:buSzPts val="1400"/>
              <a:buChar char="○"/>
              <a:defRPr>
                <a:solidFill>
                  <a:srgbClr val="2E3440"/>
                </a:solidFill>
              </a:defRPr>
            </a:lvl5pPr>
            <a:lvl6pPr indent="-317500" lvl="5" marL="2743200">
              <a:lnSpc>
                <a:spcPct val="115000"/>
              </a:lnSpc>
              <a:spcBef>
                <a:spcPts val="1600"/>
              </a:spcBef>
              <a:spcAft>
                <a:spcPts val="0"/>
              </a:spcAft>
              <a:buClr>
                <a:srgbClr val="2E3440"/>
              </a:buClr>
              <a:buSzPts val="1400"/>
              <a:buChar char="■"/>
              <a:defRPr>
                <a:solidFill>
                  <a:srgbClr val="2E3440"/>
                </a:solidFill>
              </a:defRPr>
            </a:lvl6pPr>
            <a:lvl7pPr indent="-317500" lvl="6" marL="3200400">
              <a:lnSpc>
                <a:spcPct val="115000"/>
              </a:lnSpc>
              <a:spcBef>
                <a:spcPts val="1600"/>
              </a:spcBef>
              <a:spcAft>
                <a:spcPts val="0"/>
              </a:spcAft>
              <a:buClr>
                <a:srgbClr val="2E3440"/>
              </a:buClr>
              <a:buSzPts val="1400"/>
              <a:buChar char="●"/>
              <a:defRPr>
                <a:solidFill>
                  <a:srgbClr val="2E3440"/>
                </a:solidFill>
              </a:defRPr>
            </a:lvl7pPr>
            <a:lvl8pPr indent="-317500" lvl="7" marL="3657600">
              <a:lnSpc>
                <a:spcPct val="115000"/>
              </a:lnSpc>
              <a:spcBef>
                <a:spcPts val="1600"/>
              </a:spcBef>
              <a:spcAft>
                <a:spcPts val="0"/>
              </a:spcAft>
              <a:buClr>
                <a:srgbClr val="2E3440"/>
              </a:buClr>
              <a:buSzPts val="1400"/>
              <a:buChar char="○"/>
              <a:defRPr>
                <a:solidFill>
                  <a:srgbClr val="2E3440"/>
                </a:solidFill>
              </a:defRPr>
            </a:lvl8pPr>
            <a:lvl9pPr indent="-317500" lvl="8" marL="4114800">
              <a:lnSpc>
                <a:spcPct val="115000"/>
              </a:lnSpc>
              <a:spcBef>
                <a:spcPts val="1600"/>
              </a:spcBef>
              <a:spcAft>
                <a:spcPts val="1600"/>
              </a:spcAft>
              <a:buClr>
                <a:srgbClr val="2E3440"/>
              </a:buClr>
              <a:buSzPts val="1400"/>
              <a:buChar char="■"/>
              <a:defRPr>
                <a:solidFill>
                  <a:srgbClr val="2E3440"/>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s://www2.deloitte.com/content/dam/Deloitte/us/Documents/finance/us-fas-five-insights-on-cyber-attacks-and-intellectual-property.pdf" TargetMode="External"/><Relationship Id="rId10" Type="http://schemas.openxmlformats.org/officeDocument/2006/relationships/hyperlink" Target="https://www.scamwatch.gov.au/about-scamwatch/scam-statistics" TargetMode="External"/><Relationship Id="rId13" Type="http://schemas.openxmlformats.org/officeDocument/2006/relationships/hyperlink" Target="https://www.veracode.com/blog/security-news/veracode-survey-research-identifies-cybersecurity-skills-gap-causes-and-cures" TargetMode="External"/><Relationship Id="rId12" Type="http://schemas.openxmlformats.org/officeDocument/2006/relationships/hyperlink" Target="https://www.cnbc.com/2019/02/28/1-in-5-companies-say-china-stole-their-ip-within-the-last-year-cnbc.html"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nordvpn.com/features/" TargetMode="External"/><Relationship Id="rId4" Type="http://schemas.openxmlformats.org/officeDocument/2006/relationships/hyperlink" Target="https://www.mcafee.com/consumer/en-us/store/m0/catalog/msc_558/mcafee-safe-connect.html" TargetMode="External"/><Relationship Id="rId9" Type="http://schemas.openxmlformats.org/officeDocument/2006/relationships/hyperlink" Target="https://retruster.com/blog/2019-phishing-and-email-fraud-statistics.html" TargetMode="External"/><Relationship Id="rId15" Type="http://schemas.openxmlformats.org/officeDocument/2006/relationships/hyperlink" Target="https://medium.com/berkman-klein-center/the-uncertain-effects-of-https-adoption-on-access-to-information-worldwide-fa0c94ba124a" TargetMode="External"/><Relationship Id="rId14" Type="http://schemas.openxmlformats.org/officeDocument/2006/relationships/hyperlink" Target="https://www.cnbc.com/2019/07/30/five-of-the-biggest-data-breaches-ever.html" TargetMode="External"/><Relationship Id="rId17" Type="http://schemas.openxmlformats.org/officeDocument/2006/relationships/hyperlink" Target="https://www.ecpi.edu/blog/new-cybersecurity-technologies-what-is-shaking-up-the-field" TargetMode="External"/><Relationship Id="rId16" Type="http://schemas.openxmlformats.org/officeDocument/2006/relationships/hyperlink" Target="https://support.microsoft.com/en-us/help/17454/lifecycle-faq-internet-explorer" TargetMode="External"/><Relationship Id="rId5" Type="http://schemas.openxmlformats.org/officeDocument/2006/relationships/hyperlink" Target="https://www.symantec.com/security-center/writeup/2005-122910-4625-99?tabid=2" TargetMode="External"/><Relationship Id="rId6" Type="http://schemas.openxmlformats.org/officeDocument/2006/relationships/hyperlink" Target="https://www.economist.com/the-economist-explains/2014/03/10/what-doxxing-is-and-why-it-matters" TargetMode="External"/><Relationship Id="rId7" Type="http://schemas.openxmlformats.org/officeDocument/2006/relationships/hyperlink" Target="https://www.cnn.com/2019/08/13/us/fortnite-swatting-bugha-trnd/index.html" TargetMode="External"/><Relationship Id="rId8" Type="http://schemas.openxmlformats.org/officeDocument/2006/relationships/hyperlink" Target="https://metro.co.uk/2018/08/06/new-survey-reveals-the-massive-toll-of-catfishing-on-victims-7764000/"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www.symantec.com/security-center/writeup/2005-122910-4625-99?tabid=2" TargetMode="External"/><Relationship Id="rId10" Type="http://schemas.openxmlformats.org/officeDocument/2006/relationships/hyperlink" Target="https://www.veracode.com/blog/security-news/veracode-survey-research-identifies-cybersecurity-skills-gap-causes-and-cures" TargetMode="External"/><Relationship Id="rId13" Type="http://schemas.openxmlformats.org/officeDocument/2006/relationships/hyperlink" Target="https://www.youtube.com/watch?v=RNG4-9BqUIQ" TargetMode="External"/><Relationship Id="rId12" Type="http://schemas.openxmlformats.org/officeDocument/2006/relationships/hyperlink" Target="https://www.varonis.com/blog/data-breach-statistics/"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en.wikipedia.org/wiki/Black_Mirror" TargetMode="External"/><Relationship Id="rId4" Type="http://schemas.openxmlformats.org/officeDocument/2006/relationships/hyperlink" Target="https://en.wikipedia.org/wiki/Watch_Dogs" TargetMode="External"/><Relationship Id="rId9" Type="http://schemas.openxmlformats.org/officeDocument/2006/relationships/hyperlink" Target="https://blog.malwarebytes.com/101/2018/09/6-sure-signs-someone-is-phishing-you-besides-email/" TargetMode="External"/><Relationship Id="rId14" Type="http://schemas.openxmlformats.org/officeDocument/2006/relationships/hyperlink" Target="https://transparencyreport.google.com/https/overview?hl=en" TargetMode="External"/><Relationship Id="rId5" Type="http://schemas.openxmlformats.org/officeDocument/2006/relationships/hyperlink" Target="https://en.wikipedia.org/wiki/Watch_Dogs_2" TargetMode="External"/><Relationship Id="rId6" Type="http://schemas.openxmlformats.org/officeDocument/2006/relationships/hyperlink" Target="https://www.rottentomatoes.com/m/wargames" TargetMode="External"/><Relationship Id="rId7" Type="http://schemas.openxmlformats.org/officeDocument/2006/relationships/hyperlink" Target="https://www.amazon.co.uk/gp/video/detail/B01HDODNBS/ref=atv_hm_hom_3_c_RdMk00_brws_8_28" TargetMode="External"/><Relationship Id="rId8" Type="http://schemas.openxmlformats.org/officeDocument/2006/relationships/hyperlink" Target="https://en.wikipedia.org/wiki/Uplink_(video_ga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4.jpg"/><Relationship Id="rId6" Type="http://schemas.openxmlformats.org/officeDocument/2006/relationships/image" Target="../media/image2.jpg"/><Relationship Id="rId7" Type="http://schemas.openxmlformats.org/officeDocument/2006/relationships/image" Target="../media/image8.jpg"/><Relationship Id="rId8"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hyperlink" Target="https://blog.malwarebytes.com/101/2018/09/6-sure-signs-someone-is-phishing-you-besides-emai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351025" y="1883450"/>
            <a:ext cx="6441900" cy="913800"/>
          </a:xfrm>
          <a:prstGeom prst="rect">
            <a:avLst/>
          </a:prstGeom>
          <a:solidFill>
            <a:srgbClr val="2E3440"/>
          </a:solidFill>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ECEFF4"/>
                </a:solidFill>
                <a:highlight>
                  <a:srgbClr val="2E3440"/>
                </a:highlight>
              </a:rPr>
              <a:t>User Cybersecurity</a:t>
            </a:r>
            <a:endParaRPr>
              <a:solidFill>
                <a:srgbClr val="ECEFF4"/>
              </a:solidFill>
              <a:highlight>
                <a:srgbClr val="2E3440"/>
              </a:highligh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Raymond Schade </a:t>
            </a:r>
            <a:r>
              <a:rPr lang="en" sz="1800">
                <a:solidFill>
                  <a:srgbClr val="4C566A"/>
                </a:solidFill>
              </a:rPr>
              <a:t>•</a:t>
            </a:r>
            <a:r>
              <a:rPr lang="en" sz="1800"/>
              <a:t> Christopher Vieira </a:t>
            </a:r>
            <a:r>
              <a:rPr lang="en" sz="1800">
                <a:solidFill>
                  <a:srgbClr val="4C566A"/>
                </a:solidFill>
              </a:rPr>
              <a:t>•</a:t>
            </a:r>
            <a:r>
              <a:rPr lang="en" sz="1800"/>
              <a:t> Ryan Eastwood </a:t>
            </a:r>
            <a:r>
              <a:rPr lang="en" sz="1800">
                <a:solidFill>
                  <a:srgbClr val="4C566A"/>
                </a:solidFill>
              </a:rPr>
              <a:t>•</a:t>
            </a:r>
            <a:r>
              <a:rPr lang="en" sz="1800"/>
              <a:t> Kyle Ehrlich</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a:solidFill>
            <a:srgbClr val="2E3440"/>
          </a:solidFill>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30" name="Google Shape;130;p22"/>
          <p:cNvSpPr txBox="1"/>
          <p:nvPr>
            <p:ph idx="1" type="body"/>
          </p:nvPr>
        </p:nvSpPr>
        <p:spPr>
          <a:xfrm>
            <a:off x="311700" y="1000075"/>
            <a:ext cx="8520600" cy="40566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rgbClr val="000000"/>
              </a:buClr>
              <a:buSzPts val="900"/>
              <a:buAutoNum type="arabicPeriod"/>
            </a:pPr>
            <a:r>
              <a:rPr lang="en" sz="900">
                <a:solidFill>
                  <a:srgbClr val="000000"/>
                </a:solidFill>
              </a:rPr>
              <a:t>NORDVPN, </a:t>
            </a:r>
            <a:r>
              <a:rPr lang="en" sz="900">
                <a:solidFill>
                  <a:srgbClr val="000000"/>
                </a:solidFill>
              </a:rPr>
              <a:t>All you need for a better online experience, </a:t>
            </a:r>
            <a:r>
              <a:rPr lang="en" sz="900" u="sng">
                <a:solidFill>
                  <a:srgbClr val="000000"/>
                </a:solidFill>
                <a:hlinkClick r:id="rId3"/>
              </a:rPr>
              <a:t>https://nordvpn.com/features</a:t>
            </a:r>
            <a:r>
              <a:rPr lang="en" sz="900">
                <a:solidFill>
                  <a:srgbClr val="000000"/>
                </a:solidFill>
              </a:rPr>
              <a:t> (September 14th)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McAfee, McAfee</a:t>
            </a:r>
            <a:r>
              <a:rPr baseline="30000" lang="en" sz="900">
                <a:solidFill>
                  <a:srgbClr val="000000"/>
                </a:solidFill>
              </a:rPr>
              <a:t>®</a:t>
            </a:r>
            <a:r>
              <a:rPr lang="en" sz="900">
                <a:solidFill>
                  <a:srgbClr val="000000"/>
                </a:solidFill>
              </a:rPr>
              <a:t> Safe Connect, </a:t>
            </a:r>
            <a:r>
              <a:rPr lang="en" sz="900" u="sng">
                <a:solidFill>
                  <a:srgbClr val="000000"/>
                </a:solidFill>
                <a:hlinkClick r:id="rId4"/>
              </a:rPr>
              <a:t>https://www.mcafee.com/consumer/en-us/store/m0/catalog/msc_558/mcafee-safe-connect.html</a:t>
            </a:r>
            <a:r>
              <a:rPr lang="en" sz="900">
                <a:solidFill>
                  <a:srgbClr val="000000"/>
                </a:solidFill>
              </a:rPr>
              <a:t> (September 13th)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Symantec, SpySheriff, </a:t>
            </a:r>
            <a:r>
              <a:rPr lang="en" sz="900" u="sng">
                <a:solidFill>
                  <a:srgbClr val="000000"/>
                </a:solidFill>
                <a:hlinkClick r:id="rId5"/>
              </a:rPr>
              <a:t>https://www.symantec.com/security-center/writeup/2005-122910-4625-99?tabid=2</a:t>
            </a:r>
            <a:r>
              <a:rPr lang="en" sz="900">
                <a:solidFill>
                  <a:srgbClr val="000000"/>
                </a:solidFill>
              </a:rPr>
              <a:t> (September 17th)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The Economist, What doxxing is, and why it matters, </a:t>
            </a:r>
            <a:r>
              <a:rPr lang="en" sz="900" u="sng">
                <a:solidFill>
                  <a:srgbClr val="000000"/>
                </a:solidFill>
                <a:hlinkClick r:id="rId6"/>
              </a:rPr>
              <a:t>https://www.economist.com/the-economist-explains/2014/03/10/what-doxxing-is-and-why-it-matters</a:t>
            </a:r>
            <a:r>
              <a:rPr lang="en" sz="900">
                <a:solidFill>
                  <a:srgbClr val="000000"/>
                </a:solidFill>
              </a:rPr>
              <a:t> (September 21th)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Leah Asmelash, Teen Fortnite World Champion Kyle 'Bugha' Giersdorf was 'swatted' during a livestream, </a:t>
            </a:r>
            <a:r>
              <a:rPr lang="en" sz="900" u="sng">
                <a:solidFill>
                  <a:srgbClr val="000000"/>
                </a:solidFill>
                <a:hlinkClick r:id="rId7"/>
              </a:rPr>
              <a:t>https://www.cnn.com/2019/08/13/us/fortnite-swatting-bugha-trnd/index.html</a:t>
            </a:r>
            <a:r>
              <a:rPr lang="en" sz="900">
                <a:solidFill>
                  <a:srgbClr val="000000"/>
                </a:solidFill>
              </a:rPr>
              <a:t> (September 18th)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Marianna Eloise, New survey reveals the massive toll of catfishing on victims, </a:t>
            </a:r>
            <a:r>
              <a:rPr lang="en" sz="900" u="sng">
                <a:solidFill>
                  <a:srgbClr val="000000"/>
                </a:solidFill>
                <a:hlinkClick r:id="rId8"/>
              </a:rPr>
              <a:t>https://metro.co.uk/2018/08/06/new-survey-reveals-the-massive-toll-of-catfishing-on-victims-7764000/</a:t>
            </a:r>
            <a:r>
              <a:rPr lang="en" sz="900">
                <a:solidFill>
                  <a:srgbClr val="000000"/>
                </a:solidFill>
              </a:rPr>
              <a:t> (September 20th 2019)</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Retruster, 2019 Phishing Statistics and Email Fraud Statistics, </a:t>
            </a:r>
            <a:r>
              <a:rPr lang="en" sz="900" u="sng">
                <a:solidFill>
                  <a:srgbClr val="000000"/>
                </a:solidFill>
                <a:hlinkClick r:id="rId9"/>
              </a:rPr>
              <a:t>https://retruster.com/blog/2019-phishing-and-email-fraud-statistics.html</a:t>
            </a:r>
            <a:r>
              <a:rPr lang="en" sz="900">
                <a:solidFill>
                  <a:srgbClr val="000000"/>
                </a:solidFill>
              </a:rPr>
              <a:t> (September 20th 2019)</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Australian Competition &amp; Consumer Corporation, SCAMWATCH, </a:t>
            </a:r>
            <a:r>
              <a:rPr lang="en" sz="900" u="sng">
                <a:solidFill>
                  <a:srgbClr val="000000"/>
                </a:solidFill>
                <a:hlinkClick r:id="rId10"/>
              </a:rPr>
              <a:t>https://www.scamwatch.gov.au/about-scamwatch/scam-statistics</a:t>
            </a:r>
            <a:r>
              <a:rPr lang="en" sz="900">
                <a:solidFill>
                  <a:srgbClr val="000000"/>
                </a:solidFill>
              </a:rPr>
              <a:t> (September 20th 2019)</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Don Fancher,5 insights on cyberattacks  and intellectual property, </a:t>
            </a:r>
            <a:r>
              <a:rPr lang="en" sz="900" u="sng">
                <a:solidFill>
                  <a:srgbClr val="000000"/>
                </a:solidFill>
                <a:hlinkClick r:id="rId11"/>
              </a:rPr>
              <a:t>https://www2.deloitte.com/content/dam/Deloitte/us/Documents/finance/us-fas-five-insights-on-cyber-attacks-and-intellectual-property.pdf</a:t>
            </a:r>
            <a:r>
              <a:rPr lang="en" sz="900">
                <a:solidFill>
                  <a:srgbClr val="000000"/>
                </a:solidFill>
              </a:rPr>
              <a:t> (September 19th)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Eric Rosenbaum,1 in 5 corporations say China has stolen their IP within the last year: CNBC CFO survey, </a:t>
            </a:r>
            <a:r>
              <a:rPr lang="en" sz="900" u="sng">
                <a:solidFill>
                  <a:srgbClr val="000000"/>
                </a:solidFill>
                <a:hlinkClick r:id="rId12"/>
              </a:rPr>
              <a:t>https://www.cnbc.com/2019/02/28/1-in-5-companies-say-china-stole-their-ip-within-the-last-year-cnbc.html</a:t>
            </a:r>
            <a:r>
              <a:rPr lang="en" sz="900">
                <a:solidFill>
                  <a:srgbClr val="000000"/>
                </a:solidFill>
              </a:rPr>
              <a:t> (September 18th)</a:t>
            </a:r>
            <a:endParaRPr sz="900">
              <a:solidFill>
                <a:srgbClr val="000000"/>
              </a:solidFill>
            </a:endParaRPr>
          </a:p>
          <a:p>
            <a:pPr indent="-285750" lvl="0" marL="457200" rtl="0" algn="l">
              <a:lnSpc>
                <a:spcPct val="100000"/>
              </a:lnSpc>
              <a:spcBef>
                <a:spcPts val="0"/>
              </a:spcBef>
              <a:spcAft>
                <a:spcPts val="0"/>
              </a:spcAft>
              <a:buClr>
                <a:srgbClr val="000000"/>
              </a:buClr>
              <a:buSzPts val="900"/>
              <a:buAutoNum type="arabicPeriod"/>
            </a:pPr>
            <a:r>
              <a:rPr lang="en" sz="900">
                <a:solidFill>
                  <a:srgbClr val="000000"/>
                </a:solidFill>
              </a:rPr>
              <a:t>John Zorabedian, Veracode Survey Research Identifies Cybersecurity Skills Gap Causes and Cures, </a:t>
            </a:r>
            <a:r>
              <a:rPr lang="en" sz="900" u="sng">
                <a:solidFill>
                  <a:srgbClr val="000000"/>
                </a:solidFill>
                <a:hlinkClick r:id="rId13"/>
              </a:rPr>
              <a:t>https://www.veracode.com/blog/security-news/veracode-survey-research-identifies-cybersecurity-skills-gap-causes-and-cures</a:t>
            </a:r>
            <a:r>
              <a:rPr lang="en" sz="900">
                <a:solidFill>
                  <a:srgbClr val="000000"/>
                </a:solidFill>
              </a:rPr>
              <a:t> (September 15th)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Kenneth Kiesnoski,5 of the biggest data breaches ever, </a:t>
            </a:r>
            <a:r>
              <a:rPr lang="en" sz="900" u="sng">
                <a:solidFill>
                  <a:srgbClr val="000000"/>
                </a:solidFill>
                <a:hlinkClick r:id="rId14"/>
              </a:rPr>
              <a:t>https://www.cnbc.com/2019/07/30/five-of-the-biggest-data-breaches-ever.html</a:t>
            </a:r>
            <a:r>
              <a:rPr lang="en" sz="900">
                <a:solidFill>
                  <a:srgbClr val="000000"/>
                </a:solidFill>
              </a:rPr>
              <a:t> (September 14th)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Casey Tilton, The Uncertain Effects of HTTPS Adoption on Access to Information Worldwide, </a:t>
            </a:r>
            <a:r>
              <a:rPr lang="en" sz="900" u="sng">
                <a:solidFill>
                  <a:srgbClr val="000000"/>
                </a:solidFill>
                <a:hlinkClick r:id="rId15"/>
              </a:rPr>
              <a:t>https://medium.com/berkman-klein-center/the-uncertain-effects-of-https-adoption-on-access-to-information-worldwide-fa0c94ba124a</a:t>
            </a:r>
            <a:r>
              <a:rPr lang="en" sz="900">
                <a:solidFill>
                  <a:srgbClr val="000000"/>
                </a:solidFill>
              </a:rPr>
              <a:t> (September 23th)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Microsoft, Lifecycle FAQ—Internet Explorer and Edge, </a:t>
            </a:r>
            <a:r>
              <a:rPr lang="en" sz="900" u="sng">
                <a:solidFill>
                  <a:srgbClr val="000000"/>
                </a:solidFill>
                <a:hlinkClick r:id="rId16"/>
              </a:rPr>
              <a:t>https://support.microsoft.com/en-us/help/17454/lifecycle-faq-internet-explorer</a:t>
            </a:r>
            <a:r>
              <a:rPr lang="en" sz="900">
                <a:solidFill>
                  <a:srgbClr val="000000"/>
                </a:solidFill>
              </a:rPr>
              <a:t> (September 24th)</a:t>
            </a:r>
            <a:endParaRPr sz="900">
              <a:solidFill>
                <a:srgbClr val="000000"/>
              </a:solidFill>
            </a:endParaRPr>
          </a:p>
          <a:p>
            <a:pPr indent="-285750" lvl="0" marL="457200" rtl="0" algn="l">
              <a:spcBef>
                <a:spcPts val="0"/>
              </a:spcBef>
              <a:spcAft>
                <a:spcPts val="0"/>
              </a:spcAft>
              <a:buClr>
                <a:srgbClr val="000000"/>
              </a:buClr>
              <a:buSzPts val="900"/>
              <a:buAutoNum type="arabicPeriod"/>
            </a:pPr>
            <a:r>
              <a:rPr lang="en" sz="900">
                <a:solidFill>
                  <a:srgbClr val="000000"/>
                </a:solidFill>
              </a:rPr>
              <a:t>ECPI University, New Cybersecurity Technologies: What is Shaking Up the Field?, </a:t>
            </a:r>
            <a:r>
              <a:rPr lang="en" sz="900" u="sng">
                <a:solidFill>
                  <a:srgbClr val="000000"/>
                </a:solidFill>
                <a:hlinkClick r:id="rId17"/>
              </a:rPr>
              <a:t>https://www.ecpi.edu/blog/new-cybersecurity-technologies-what-is-shaking-up-the-field</a:t>
            </a:r>
            <a:r>
              <a:rPr lang="en" sz="900">
                <a:solidFill>
                  <a:srgbClr val="000000"/>
                </a:solidFill>
              </a:rPr>
              <a:t> (September 17th)</a:t>
            </a:r>
            <a:endParaRPr sz="900">
              <a:solidFill>
                <a:srgbClr val="000000"/>
              </a:solidFill>
            </a:endParaRPr>
          </a:p>
        </p:txBody>
      </p:sp>
      <p:sp>
        <p:nvSpPr>
          <p:cNvPr id="131" name="Google Shape;13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a:solidFill>
            <a:srgbClr val="2E3440"/>
          </a:solidFill>
        </p:spPr>
        <p:txBody>
          <a:bodyPr anchorCtr="0" anchor="t" bIns="91425" lIns="91425" spcFirstLastPara="1" rIns="91425" wrap="square" tIns="91425">
            <a:noAutofit/>
          </a:bodyPr>
          <a:lstStyle/>
          <a:p>
            <a:pPr indent="0" lvl="0" marL="0" rtl="0" algn="l">
              <a:spcBef>
                <a:spcPts val="0"/>
              </a:spcBef>
              <a:spcAft>
                <a:spcPts val="0"/>
              </a:spcAft>
              <a:buNone/>
            </a:pPr>
            <a:r>
              <a:rPr lang="en"/>
              <a:t>References (Pictures)</a:t>
            </a:r>
            <a:endParaRPr/>
          </a:p>
        </p:txBody>
      </p:sp>
      <p:sp>
        <p:nvSpPr>
          <p:cNvPr id="137" name="Google Shape;13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000000"/>
              </a:buClr>
              <a:buSzPts val="1100"/>
              <a:buFont typeface="Arial"/>
              <a:buChar char="●"/>
            </a:pPr>
            <a:r>
              <a:rPr lang="en" sz="1100" u="sng">
                <a:solidFill>
                  <a:srgbClr val="000000"/>
                </a:solidFill>
                <a:hlinkClick r:id="rId3"/>
              </a:rPr>
              <a:t>https://en.wikipedia.org/wiki/Black_Mirror</a:t>
            </a:r>
            <a:r>
              <a:rPr lang="en" sz="1100">
                <a:solidFill>
                  <a:srgbClr val="000000"/>
                </a:solidFill>
              </a:rPr>
              <a:t> </a:t>
            </a:r>
            <a:endParaRPr sz="1100">
              <a:solidFill>
                <a:srgbClr val="000000"/>
              </a:solidFill>
            </a:endParaRPr>
          </a:p>
          <a:p>
            <a:pPr indent="-298450" lvl="0" marL="457200" marR="0" rtl="0" algn="l">
              <a:lnSpc>
                <a:spcPct val="115000"/>
              </a:lnSpc>
              <a:spcBef>
                <a:spcPts val="0"/>
              </a:spcBef>
              <a:spcAft>
                <a:spcPts val="0"/>
              </a:spcAft>
              <a:buClr>
                <a:srgbClr val="000000"/>
              </a:buClr>
              <a:buSzPts val="1100"/>
              <a:buFont typeface="Arial"/>
              <a:buChar char="●"/>
            </a:pPr>
            <a:r>
              <a:rPr lang="en" sz="1100" u="sng">
                <a:solidFill>
                  <a:srgbClr val="000000"/>
                </a:solidFill>
                <a:hlinkClick r:id="rId4"/>
              </a:rPr>
              <a:t>https://en.wikipedia.org/wiki/Watch_Dogs</a:t>
            </a:r>
            <a:endParaRPr sz="1100">
              <a:solidFill>
                <a:srgbClr val="000000"/>
              </a:solidFill>
            </a:endParaRPr>
          </a:p>
          <a:p>
            <a:pPr indent="-304800" lvl="0" marL="457200" rtl="0" algn="l">
              <a:spcBef>
                <a:spcPts val="0"/>
              </a:spcBef>
              <a:spcAft>
                <a:spcPts val="0"/>
              </a:spcAft>
              <a:buClr>
                <a:srgbClr val="000000"/>
              </a:buClr>
              <a:buSzPts val="1200"/>
              <a:buFont typeface="Times New Roman"/>
              <a:buChar char="●"/>
            </a:pPr>
            <a:r>
              <a:rPr lang="en" sz="1100" u="sng">
                <a:solidFill>
                  <a:srgbClr val="000000"/>
                </a:solidFill>
                <a:hlinkClick r:id="rId5"/>
              </a:rPr>
              <a:t>https://en.wikipedia.org/wiki/Watch_Dogs_2</a:t>
            </a:r>
            <a:r>
              <a:rPr lang="en" sz="1100">
                <a:solidFill>
                  <a:srgbClr val="000000"/>
                </a:solidFill>
              </a:rPr>
              <a:t> </a:t>
            </a:r>
            <a:endParaRPr sz="1100">
              <a:solidFill>
                <a:srgbClr val="000000"/>
              </a:solidFill>
            </a:endParaRPr>
          </a:p>
          <a:p>
            <a:pPr indent="-298450" lvl="0" marL="457200" marR="0" rtl="0" algn="l">
              <a:lnSpc>
                <a:spcPct val="115000"/>
              </a:lnSpc>
              <a:spcBef>
                <a:spcPts val="0"/>
              </a:spcBef>
              <a:spcAft>
                <a:spcPts val="0"/>
              </a:spcAft>
              <a:buClr>
                <a:srgbClr val="000000"/>
              </a:buClr>
              <a:buSzPts val="1100"/>
              <a:buFont typeface="Arial"/>
              <a:buChar char="●"/>
            </a:pPr>
            <a:r>
              <a:rPr lang="en" sz="1100" u="sng">
                <a:solidFill>
                  <a:srgbClr val="000000"/>
                </a:solidFill>
                <a:hlinkClick r:id="rId6"/>
              </a:rPr>
              <a:t>https://www.rottentomatoes.com/m/wargames</a:t>
            </a:r>
            <a:r>
              <a:rPr lang="en" sz="1100">
                <a:solidFill>
                  <a:srgbClr val="000000"/>
                </a:solidFill>
              </a:rPr>
              <a:t>  </a:t>
            </a:r>
            <a:endParaRPr sz="1100">
              <a:solidFill>
                <a:srgbClr val="000000"/>
              </a:solidFill>
            </a:endParaRPr>
          </a:p>
          <a:p>
            <a:pPr indent="-304800" lvl="0" marL="457200" rtl="0" algn="l">
              <a:spcBef>
                <a:spcPts val="0"/>
              </a:spcBef>
              <a:spcAft>
                <a:spcPts val="0"/>
              </a:spcAft>
              <a:buClr>
                <a:srgbClr val="000000"/>
              </a:buClr>
              <a:buSzPts val="1200"/>
              <a:buFont typeface="Times New Roman"/>
              <a:buChar char="●"/>
            </a:pPr>
            <a:r>
              <a:rPr lang="en" sz="1100" u="sng">
                <a:solidFill>
                  <a:srgbClr val="000000"/>
                </a:solidFill>
                <a:hlinkClick r:id="rId7"/>
              </a:rPr>
              <a:t>https://www.amazon.co.uk/gp/video/detail/B01HDODNBS/ref=atv_hm_hom_3_c_RdMk00_brws_8_28</a:t>
            </a:r>
            <a:r>
              <a:rPr lang="en" sz="1100">
                <a:solidFill>
                  <a:srgbClr val="000000"/>
                </a:solidFill>
              </a:rPr>
              <a:t> </a:t>
            </a:r>
            <a:endParaRPr sz="1100">
              <a:solidFill>
                <a:srgbClr val="000000"/>
              </a:solidFill>
            </a:endParaRPr>
          </a:p>
          <a:p>
            <a:pPr indent="-298450" lvl="0" marL="457200" marR="0" rtl="0" algn="l">
              <a:lnSpc>
                <a:spcPct val="115000"/>
              </a:lnSpc>
              <a:spcBef>
                <a:spcPts val="0"/>
              </a:spcBef>
              <a:spcAft>
                <a:spcPts val="0"/>
              </a:spcAft>
              <a:buClr>
                <a:srgbClr val="000000"/>
              </a:buClr>
              <a:buSzPts val="1100"/>
              <a:buFont typeface="Arial"/>
              <a:buChar char="●"/>
            </a:pPr>
            <a:r>
              <a:rPr lang="en" sz="1100" u="sng">
                <a:solidFill>
                  <a:srgbClr val="000000"/>
                </a:solidFill>
                <a:hlinkClick r:id="rId8"/>
              </a:rPr>
              <a:t>https://en.wikipedia.org/wiki/Uplink_(video_game)</a:t>
            </a:r>
            <a:r>
              <a:rPr lang="en" sz="1100">
                <a:solidFill>
                  <a:srgbClr val="000000"/>
                </a:solidFill>
              </a:rPr>
              <a:t> </a:t>
            </a:r>
            <a:endParaRPr sz="1100">
              <a:solidFill>
                <a:srgbClr val="000000"/>
              </a:solidFill>
            </a:endParaRPr>
          </a:p>
          <a:p>
            <a:pPr indent="-298450" lvl="0" marL="457200" rtl="0" algn="l">
              <a:spcBef>
                <a:spcPts val="0"/>
              </a:spcBef>
              <a:spcAft>
                <a:spcPts val="0"/>
              </a:spcAft>
              <a:buClr>
                <a:srgbClr val="000000"/>
              </a:buClr>
              <a:buSzPts val="1100"/>
              <a:buFont typeface="Times New Roman"/>
              <a:buChar char="●"/>
            </a:pPr>
            <a:r>
              <a:rPr lang="en" sz="1100" u="sng">
                <a:solidFill>
                  <a:srgbClr val="000000"/>
                </a:solidFill>
                <a:hlinkClick r:id="rId9"/>
              </a:rPr>
              <a:t>https://blog.malwarebytes.com/101/2018/09/6-sure-signs-someone-is-phishing-you-besides-email/</a:t>
            </a:r>
            <a:r>
              <a:rPr lang="en" sz="1100">
                <a:solidFill>
                  <a:srgbClr val="000000"/>
                </a:solidFill>
              </a:rPr>
              <a:t> </a:t>
            </a:r>
            <a:endParaRPr sz="1100">
              <a:solidFill>
                <a:srgbClr val="000000"/>
              </a:solidFill>
            </a:endParaRPr>
          </a:p>
          <a:p>
            <a:pPr indent="-298450" lvl="0" marL="457200" rtl="0" algn="l">
              <a:spcBef>
                <a:spcPts val="0"/>
              </a:spcBef>
              <a:spcAft>
                <a:spcPts val="0"/>
              </a:spcAft>
              <a:buClr>
                <a:srgbClr val="000000"/>
              </a:buClr>
              <a:buSzPts val="1100"/>
              <a:buFont typeface="Times New Roman"/>
              <a:buChar char="●"/>
            </a:pPr>
            <a:r>
              <a:rPr lang="en" sz="1100" u="sng">
                <a:solidFill>
                  <a:srgbClr val="000000"/>
                </a:solidFill>
                <a:hlinkClick r:id="rId10"/>
              </a:rPr>
              <a:t>https://www.veracode.com/blog/security-news/veracode-survey-research-identifies-cybersecurity-skills-gap-causes-and-cures</a:t>
            </a:r>
            <a:endParaRPr sz="1100">
              <a:solidFill>
                <a:srgbClr val="000000"/>
              </a:solidFill>
            </a:endParaRPr>
          </a:p>
          <a:p>
            <a:pPr indent="-298450" lvl="0" marL="457200" rtl="0" algn="l">
              <a:spcBef>
                <a:spcPts val="0"/>
              </a:spcBef>
              <a:spcAft>
                <a:spcPts val="0"/>
              </a:spcAft>
              <a:buClr>
                <a:srgbClr val="000000"/>
              </a:buClr>
              <a:buSzPts val="1100"/>
              <a:buFont typeface="Times New Roman"/>
              <a:buChar char="●"/>
            </a:pPr>
            <a:r>
              <a:rPr lang="en" sz="1100" u="sng">
                <a:solidFill>
                  <a:srgbClr val="000000"/>
                </a:solidFill>
                <a:hlinkClick r:id="rId11"/>
              </a:rPr>
              <a:t>https://www.symantec.com/security-center/writeup/2005-122910-4625-99?tabid=2</a:t>
            </a:r>
            <a:endParaRPr sz="1100">
              <a:solidFill>
                <a:srgbClr val="000000"/>
              </a:solidFill>
            </a:endParaRPr>
          </a:p>
          <a:p>
            <a:pPr indent="-298450" lvl="0" marL="457200" rtl="0" algn="l">
              <a:spcBef>
                <a:spcPts val="0"/>
              </a:spcBef>
              <a:spcAft>
                <a:spcPts val="0"/>
              </a:spcAft>
              <a:buClr>
                <a:srgbClr val="000000"/>
              </a:buClr>
              <a:buSzPts val="1100"/>
              <a:buFont typeface="Times New Roman"/>
              <a:buChar char="●"/>
            </a:pPr>
            <a:r>
              <a:rPr lang="en" sz="1100" u="sng">
                <a:solidFill>
                  <a:srgbClr val="000000"/>
                </a:solidFill>
                <a:hlinkClick r:id="rId12"/>
              </a:rPr>
              <a:t>https://www.varonis.com/blog/data-breach-statistics/</a:t>
            </a:r>
            <a:endParaRPr sz="1100">
              <a:solidFill>
                <a:srgbClr val="000000"/>
              </a:solidFill>
            </a:endParaRPr>
          </a:p>
          <a:p>
            <a:pPr indent="-298450" lvl="0" marL="457200" rtl="0" algn="l">
              <a:lnSpc>
                <a:spcPct val="100000"/>
              </a:lnSpc>
              <a:spcBef>
                <a:spcPts val="0"/>
              </a:spcBef>
              <a:spcAft>
                <a:spcPts val="0"/>
              </a:spcAft>
              <a:buClr>
                <a:srgbClr val="000000"/>
              </a:buClr>
              <a:buSzPts val="1100"/>
              <a:buFont typeface="Times New Roman"/>
              <a:buChar char="●"/>
            </a:pPr>
            <a:r>
              <a:rPr lang="en" sz="1100" u="sng">
                <a:solidFill>
                  <a:srgbClr val="000000"/>
                </a:solidFill>
                <a:hlinkClick r:id="rId13"/>
              </a:rPr>
              <a:t>https://www.youtube.com/watch?v=RNG4-9BqUIQ</a:t>
            </a:r>
            <a:r>
              <a:rPr lang="en" sz="1100">
                <a:solidFill>
                  <a:srgbClr val="000000"/>
                </a:solidFill>
              </a:rPr>
              <a:t> </a:t>
            </a:r>
            <a:endParaRPr sz="1100">
              <a:solidFill>
                <a:srgbClr val="000000"/>
              </a:solidFill>
            </a:endParaRPr>
          </a:p>
          <a:p>
            <a:pPr indent="-298450" lvl="0" marL="457200" rtl="0" algn="l">
              <a:lnSpc>
                <a:spcPct val="100000"/>
              </a:lnSpc>
              <a:spcBef>
                <a:spcPts val="0"/>
              </a:spcBef>
              <a:spcAft>
                <a:spcPts val="0"/>
              </a:spcAft>
              <a:buClr>
                <a:srgbClr val="000000"/>
              </a:buClr>
              <a:buSzPts val="1100"/>
              <a:buFont typeface="Times New Roman"/>
              <a:buChar char="●"/>
            </a:pPr>
            <a:r>
              <a:rPr lang="en" sz="1100" u="sng">
                <a:solidFill>
                  <a:srgbClr val="000000"/>
                </a:solidFill>
                <a:hlinkClick r:id="rId14"/>
              </a:rPr>
              <a:t>https://transparencyreport.google.com/https/overview?hl=en</a:t>
            </a:r>
            <a:r>
              <a:rPr lang="en" sz="1100">
                <a:solidFill>
                  <a:srgbClr val="000000"/>
                </a:solidFill>
              </a:rPr>
              <a:t> </a:t>
            </a:r>
            <a:endParaRPr sz="1100">
              <a:solidFill>
                <a:srgbClr val="000000"/>
              </a:solidFill>
            </a:endParaRPr>
          </a:p>
        </p:txBody>
      </p:sp>
      <p:sp>
        <p:nvSpPr>
          <p:cNvPr id="138" name="Google Shape;13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Argument</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Public schools should be required to teach a basic cybersecurity class to mitigate many common security errors people make</a:t>
            </a:r>
            <a:endParaRPr/>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Media</a:t>
            </a:r>
            <a:endParaRPr/>
          </a:p>
        </p:txBody>
      </p:sp>
      <p:sp>
        <p:nvSpPr>
          <p:cNvPr id="68" name="Google Shape;6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9" name="Google Shape;69;p15"/>
          <p:cNvPicPr preferRelativeResize="0"/>
          <p:nvPr/>
        </p:nvPicPr>
        <p:blipFill>
          <a:blip r:embed="rId3">
            <a:alphaModFix/>
          </a:blip>
          <a:stretch>
            <a:fillRect/>
          </a:stretch>
        </p:blipFill>
        <p:spPr>
          <a:xfrm>
            <a:off x="3184077" y="1125300"/>
            <a:ext cx="2775849" cy="1566275"/>
          </a:xfrm>
          <a:prstGeom prst="rect">
            <a:avLst/>
          </a:prstGeom>
          <a:noFill/>
          <a:ln>
            <a:noFill/>
          </a:ln>
        </p:spPr>
      </p:pic>
      <p:pic>
        <p:nvPicPr>
          <p:cNvPr id="70" name="Google Shape;70;p15"/>
          <p:cNvPicPr preferRelativeResize="0"/>
          <p:nvPr/>
        </p:nvPicPr>
        <p:blipFill>
          <a:blip r:embed="rId4">
            <a:alphaModFix/>
          </a:blip>
          <a:stretch>
            <a:fillRect/>
          </a:stretch>
        </p:blipFill>
        <p:spPr>
          <a:xfrm>
            <a:off x="1247000" y="2960800"/>
            <a:ext cx="1057875" cy="1566275"/>
          </a:xfrm>
          <a:prstGeom prst="rect">
            <a:avLst/>
          </a:prstGeom>
          <a:noFill/>
          <a:ln>
            <a:noFill/>
          </a:ln>
        </p:spPr>
      </p:pic>
      <p:pic>
        <p:nvPicPr>
          <p:cNvPr id="71" name="Google Shape;71;p15"/>
          <p:cNvPicPr preferRelativeResize="0"/>
          <p:nvPr/>
        </p:nvPicPr>
        <p:blipFill>
          <a:blip r:embed="rId5">
            <a:alphaModFix/>
          </a:blip>
          <a:stretch>
            <a:fillRect/>
          </a:stretch>
        </p:blipFill>
        <p:spPr>
          <a:xfrm>
            <a:off x="6701333" y="2960800"/>
            <a:ext cx="1195692" cy="1566275"/>
          </a:xfrm>
          <a:prstGeom prst="rect">
            <a:avLst/>
          </a:prstGeom>
          <a:noFill/>
          <a:ln>
            <a:noFill/>
          </a:ln>
        </p:spPr>
      </p:pic>
      <p:pic>
        <p:nvPicPr>
          <p:cNvPr id="72" name="Google Shape;72;p15"/>
          <p:cNvPicPr preferRelativeResize="0"/>
          <p:nvPr/>
        </p:nvPicPr>
        <p:blipFill>
          <a:blip r:embed="rId6">
            <a:alphaModFix/>
          </a:blip>
          <a:stretch>
            <a:fillRect/>
          </a:stretch>
        </p:blipFill>
        <p:spPr>
          <a:xfrm>
            <a:off x="1247000" y="1125300"/>
            <a:ext cx="1195700" cy="1619282"/>
          </a:xfrm>
          <a:prstGeom prst="rect">
            <a:avLst/>
          </a:prstGeom>
          <a:noFill/>
          <a:ln>
            <a:noFill/>
          </a:ln>
        </p:spPr>
      </p:pic>
      <p:pic>
        <p:nvPicPr>
          <p:cNvPr id="73" name="Google Shape;73;p15"/>
          <p:cNvPicPr preferRelativeResize="0"/>
          <p:nvPr/>
        </p:nvPicPr>
        <p:blipFill>
          <a:blip r:embed="rId7">
            <a:alphaModFix/>
          </a:blip>
          <a:stretch>
            <a:fillRect/>
          </a:stretch>
        </p:blipFill>
        <p:spPr>
          <a:xfrm>
            <a:off x="3527801" y="2960799"/>
            <a:ext cx="2088410" cy="1566274"/>
          </a:xfrm>
          <a:prstGeom prst="rect">
            <a:avLst/>
          </a:prstGeom>
          <a:noFill/>
          <a:ln>
            <a:noFill/>
          </a:ln>
        </p:spPr>
      </p:pic>
      <p:pic>
        <p:nvPicPr>
          <p:cNvPr id="74" name="Google Shape;74;p15"/>
          <p:cNvPicPr preferRelativeResize="0"/>
          <p:nvPr/>
        </p:nvPicPr>
        <p:blipFill>
          <a:blip r:embed="rId8">
            <a:alphaModFix/>
          </a:blip>
          <a:stretch>
            <a:fillRect/>
          </a:stretch>
        </p:blipFill>
        <p:spPr>
          <a:xfrm>
            <a:off x="6839150" y="1125300"/>
            <a:ext cx="1093768" cy="156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5849176" y="1220225"/>
            <a:ext cx="2983124" cy="2703051"/>
          </a:xfrm>
          <a:prstGeom prst="rect">
            <a:avLst/>
          </a:prstGeom>
          <a:noFill/>
          <a:ln>
            <a:noFill/>
          </a:ln>
        </p:spPr>
      </p:pic>
      <p:sp>
        <p:nvSpPr>
          <p:cNvPr id="80" name="Google Shape;80;p16"/>
          <p:cNvSpPr txBox="1"/>
          <p:nvPr>
            <p:ph type="title"/>
          </p:nvPr>
        </p:nvSpPr>
        <p:spPr>
          <a:xfrm>
            <a:off x="311700" y="445025"/>
            <a:ext cx="8520600" cy="572700"/>
          </a:xfrm>
          <a:prstGeom prst="rect">
            <a:avLst/>
          </a:prstGeom>
          <a:solidFill>
            <a:srgbClr val="88C0D0"/>
          </a:solidFill>
        </p:spPr>
        <p:txBody>
          <a:bodyPr anchorCtr="0" anchor="t" bIns="91425" lIns="91425" spcFirstLastPara="1" rIns="91425" wrap="square" tIns="91425">
            <a:noAutofit/>
          </a:bodyPr>
          <a:lstStyle/>
          <a:p>
            <a:pPr indent="0" lvl="0" marL="0" rtl="0" algn="l">
              <a:spcBef>
                <a:spcPts val="0"/>
              </a:spcBef>
              <a:spcAft>
                <a:spcPts val="0"/>
              </a:spcAft>
              <a:buNone/>
            </a:pPr>
            <a:r>
              <a:rPr lang="en"/>
              <a:t>Privacy</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VPN</a:t>
            </a:r>
            <a:endParaRPr/>
          </a:p>
          <a:p>
            <a:pPr indent="-317500" lvl="1" marL="914400" rtl="0" algn="l">
              <a:spcBef>
                <a:spcPts val="0"/>
              </a:spcBef>
              <a:spcAft>
                <a:spcPts val="0"/>
              </a:spcAft>
              <a:buSzPts val="1400"/>
              <a:buChar char="○"/>
            </a:pPr>
            <a:r>
              <a:rPr lang="en"/>
              <a:t>Virtual Private Network</a:t>
            </a:r>
            <a:endParaRPr/>
          </a:p>
          <a:p>
            <a:pPr indent="-317500" lvl="1" marL="914400" rtl="0" algn="l">
              <a:spcBef>
                <a:spcPts val="0"/>
              </a:spcBef>
              <a:spcAft>
                <a:spcPts val="0"/>
              </a:spcAft>
              <a:buSzPts val="1400"/>
              <a:buChar char="○"/>
            </a:pPr>
            <a:r>
              <a:rPr lang="en"/>
              <a:t>Usually advertise themselves as completely secure [1] [2]</a:t>
            </a:r>
            <a:endParaRPr/>
          </a:p>
          <a:p>
            <a:pPr indent="-317500" lvl="1" marL="914400" rtl="0" algn="l">
              <a:spcBef>
                <a:spcPts val="0"/>
              </a:spcBef>
              <a:spcAft>
                <a:spcPts val="0"/>
              </a:spcAft>
              <a:buSzPts val="1400"/>
              <a:buChar char="○"/>
            </a:pPr>
            <a:r>
              <a:rPr lang="en"/>
              <a:t>‘No logs’</a:t>
            </a:r>
            <a:endParaRPr/>
          </a:p>
          <a:p>
            <a:pPr indent="-317500" lvl="1" marL="914400" rtl="0" algn="l">
              <a:spcBef>
                <a:spcPts val="0"/>
              </a:spcBef>
              <a:spcAft>
                <a:spcPts val="0"/>
              </a:spcAft>
              <a:buSzPts val="1400"/>
              <a:buChar char="○"/>
            </a:pPr>
            <a:r>
              <a:rPr lang="en"/>
              <a:t>Security </a:t>
            </a:r>
            <a:r>
              <a:rPr lang="en"/>
              <a:t>breaches</a:t>
            </a:r>
            <a:r>
              <a:rPr lang="en"/>
              <a:t> in the past</a:t>
            </a:r>
            <a:endParaRPr/>
          </a:p>
          <a:p>
            <a:pPr indent="-342900" lvl="0" marL="457200" rtl="0" algn="l">
              <a:spcBef>
                <a:spcPts val="0"/>
              </a:spcBef>
              <a:spcAft>
                <a:spcPts val="0"/>
              </a:spcAft>
              <a:buSzPts val="1800"/>
              <a:buChar char="●"/>
            </a:pPr>
            <a:r>
              <a:rPr lang="en"/>
              <a:t>Fake Antivirus [3]</a:t>
            </a:r>
            <a:endParaRPr/>
          </a:p>
          <a:p>
            <a:pPr indent="-317500" lvl="1" marL="914400" rtl="0" algn="l">
              <a:spcBef>
                <a:spcPts val="0"/>
              </a:spcBef>
              <a:spcAft>
                <a:spcPts val="0"/>
              </a:spcAft>
              <a:buSzPts val="1400"/>
              <a:buChar char="○"/>
            </a:pPr>
            <a:r>
              <a:rPr lang="en"/>
              <a:t>Many viruses disguise themselves as antiviruses</a:t>
            </a:r>
            <a:endParaRPr/>
          </a:p>
          <a:p>
            <a:pPr indent="-317500" lvl="1" marL="914400" rtl="0" algn="l">
              <a:spcBef>
                <a:spcPts val="0"/>
              </a:spcBef>
              <a:spcAft>
                <a:spcPts val="0"/>
              </a:spcAft>
              <a:buSzPts val="1400"/>
              <a:buChar char="○"/>
            </a:pPr>
            <a:r>
              <a:rPr lang="en"/>
              <a:t>People don’t know how to discern real from fake (McAfee vs. SpySheriff) </a:t>
            </a:r>
            <a:endParaRPr/>
          </a:p>
          <a:p>
            <a:pPr indent="-342900" lvl="0" marL="457200" rtl="0" algn="l">
              <a:spcBef>
                <a:spcPts val="0"/>
              </a:spcBef>
              <a:spcAft>
                <a:spcPts val="0"/>
              </a:spcAft>
              <a:buSzPts val="1800"/>
              <a:buChar char="●"/>
            </a:pPr>
            <a:r>
              <a:rPr lang="en"/>
              <a:t>Education could help with all these things</a:t>
            </a:r>
            <a:endParaRPr/>
          </a:p>
        </p:txBody>
      </p:sp>
      <p:sp>
        <p:nvSpPr>
          <p:cNvPr id="82" name="Google Shape;8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Freedom of Speech</a:t>
            </a:r>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Compromised security can </a:t>
            </a:r>
            <a:r>
              <a:rPr lang="en"/>
              <a:t>compromise</a:t>
            </a:r>
            <a:r>
              <a:rPr lang="en"/>
              <a:t> </a:t>
            </a:r>
            <a:r>
              <a:rPr lang="en"/>
              <a:t>anonymity</a:t>
            </a:r>
            <a:endParaRPr/>
          </a:p>
          <a:p>
            <a:pPr indent="-342900" lvl="0" marL="457200" rtl="0" algn="l">
              <a:spcBef>
                <a:spcPts val="0"/>
              </a:spcBef>
              <a:spcAft>
                <a:spcPts val="0"/>
              </a:spcAft>
              <a:buSzPts val="1800"/>
              <a:buChar char="●"/>
            </a:pPr>
            <a:r>
              <a:rPr lang="en"/>
              <a:t>Expressing </a:t>
            </a:r>
            <a:r>
              <a:rPr lang="en"/>
              <a:t>freedom</a:t>
            </a:r>
            <a:r>
              <a:rPr lang="en"/>
              <a:t> of </a:t>
            </a:r>
            <a:r>
              <a:rPr lang="en"/>
              <a:t>speech</a:t>
            </a:r>
            <a:r>
              <a:rPr lang="en"/>
              <a:t> makes someone a target</a:t>
            </a:r>
            <a:endParaRPr/>
          </a:p>
          <a:p>
            <a:pPr indent="-317500" lvl="1" marL="914400" rtl="0" algn="l">
              <a:spcBef>
                <a:spcPts val="0"/>
              </a:spcBef>
              <a:spcAft>
                <a:spcPts val="0"/>
              </a:spcAft>
              <a:buSzPts val="1400"/>
              <a:buChar char="○"/>
            </a:pPr>
            <a:r>
              <a:rPr lang="en"/>
              <a:t>Doxing [4]</a:t>
            </a:r>
            <a:endParaRPr/>
          </a:p>
          <a:p>
            <a:pPr indent="-317500" lvl="1" marL="914400" rtl="0" algn="l">
              <a:spcBef>
                <a:spcPts val="0"/>
              </a:spcBef>
              <a:spcAft>
                <a:spcPts val="0"/>
              </a:spcAft>
              <a:buSzPts val="1400"/>
              <a:buChar char="○"/>
            </a:pPr>
            <a:r>
              <a:rPr lang="en"/>
              <a:t>SWATing [5]</a:t>
            </a:r>
            <a:endParaRPr/>
          </a:p>
        </p:txBody>
      </p:sp>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a:solidFill>
            <a:srgbClr val="BF616A"/>
          </a:solidFill>
        </p:spPr>
        <p:txBody>
          <a:bodyPr anchorCtr="0" anchor="t" bIns="91425" lIns="91425" spcFirstLastPara="1" rIns="91425" wrap="square" tIns="91425">
            <a:noAutofit/>
          </a:bodyPr>
          <a:lstStyle/>
          <a:p>
            <a:pPr indent="0" lvl="0" marL="0" rtl="0" algn="l">
              <a:spcBef>
                <a:spcPts val="0"/>
              </a:spcBef>
              <a:spcAft>
                <a:spcPts val="0"/>
              </a:spcAft>
              <a:buNone/>
            </a:pPr>
            <a:r>
              <a:rPr lang="en"/>
              <a:t>Crime</a:t>
            </a:r>
            <a:endParaRPr/>
          </a:p>
        </p:txBody>
      </p:sp>
      <p:sp>
        <p:nvSpPr>
          <p:cNvPr id="95" name="Google Shape;95;p18"/>
          <p:cNvSpPr txBox="1"/>
          <p:nvPr>
            <p:ph idx="1" type="body"/>
          </p:nvPr>
        </p:nvSpPr>
        <p:spPr>
          <a:xfrm>
            <a:off x="311700" y="1152475"/>
            <a:ext cx="4895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Catfishing [6]</a:t>
            </a:r>
            <a:endParaRPr/>
          </a:p>
          <a:p>
            <a:pPr indent="-330200" lvl="1" marL="914400" rtl="0" algn="l">
              <a:spcBef>
                <a:spcPts val="0"/>
              </a:spcBef>
              <a:spcAft>
                <a:spcPts val="0"/>
              </a:spcAft>
              <a:buSzPts val="1600"/>
              <a:buChar char="○"/>
            </a:pPr>
            <a:r>
              <a:rPr lang="en" sz="1600"/>
              <a:t>43% of males surveyed had been catfished</a:t>
            </a:r>
            <a:endParaRPr sz="1600"/>
          </a:p>
          <a:p>
            <a:pPr indent="-330200" lvl="1" marL="914400" rtl="0" algn="l">
              <a:spcBef>
                <a:spcPts val="0"/>
              </a:spcBef>
              <a:spcAft>
                <a:spcPts val="0"/>
              </a:spcAft>
              <a:buSzPts val="1600"/>
              <a:buChar char="○"/>
            </a:pPr>
            <a:r>
              <a:rPr lang="en" sz="1600"/>
              <a:t>20% of those surveyed lost money</a:t>
            </a:r>
            <a:endParaRPr sz="1600"/>
          </a:p>
          <a:p>
            <a:pPr indent="-342900" lvl="0" marL="457200" rtl="0" algn="l">
              <a:spcBef>
                <a:spcPts val="0"/>
              </a:spcBef>
              <a:spcAft>
                <a:spcPts val="0"/>
              </a:spcAft>
              <a:buSzPts val="1800"/>
              <a:buChar char="●"/>
            </a:pPr>
            <a:r>
              <a:rPr lang="en"/>
              <a:t>Phishing [7]</a:t>
            </a:r>
            <a:endParaRPr/>
          </a:p>
          <a:p>
            <a:pPr indent="-330200" lvl="1" marL="914400" rtl="0" algn="l">
              <a:spcBef>
                <a:spcPts val="0"/>
              </a:spcBef>
              <a:spcAft>
                <a:spcPts val="0"/>
              </a:spcAft>
              <a:buSzPts val="1600"/>
              <a:buChar char="○"/>
            </a:pPr>
            <a:r>
              <a:rPr lang="en" sz="1600"/>
              <a:t>90% of </a:t>
            </a:r>
            <a:r>
              <a:rPr lang="en" sz="1600"/>
              <a:t>data breaches</a:t>
            </a:r>
            <a:r>
              <a:rPr lang="en" sz="1600"/>
              <a:t> in 2019</a:t>
            </a:r>
            <a:endParaRPr sz="1600"/>
          </a:p>
          <a:p>
            <a:pPr indent="-330200" lvl="1" marL="914400" rtl="0" algn="l">
              <a:spcBef>
                <a:spcPts val="0"/>
              </a:spcBef>
              <a:spcAft>
                <a:spcPts val="0"/>
              </a:spcAft>
              <a:buSzPts val="1600"/>
              <a:buChar char="○"/>
            </a:pPr>
            <a:r>
              <a:rPr lang="en" sz="1600"/>
              <a:t>The average cost of financial breaches were 3.6 million dollars</a:t>
            </a:r>
            <a:endParaRPr sz="1600"/>
          </a:p>
          <a:p>
            <a:pPr indent="-330200" lvl="1" marL="914400" rtl="0" algn="l">
              <a:spcBef>
                <a:spcPts val="0"/>
              </a:spcBef>
              <a:spcAft>
                <a:spcPts val="0"/>
              </a:spcAft>
              <a:buSzPts val="1600"/>
              <a:buChar char="○"/>
            </a:pPr>
            <a:r>
              <a:rPr lang="en" sz="1600"/>
              <a:t>76% of companies reported a phishing attack</a:t>
            </a:r>
            <a:endParaRPr sz="1600"/>
          </a:p>
          <a:p>
            <a:pPr indent="-330200" lvl="1" marL="914400" rtl="0" algn="l">
              <a:spcBef>
                <a:spcPts val="0"/>
              </a:spcBef>
              <a:spcAft>
                <a:spcPts val="0"/>
              </a:spcAft>
              <a:buSzPts val="1600"/>
              <a:buChar char="○"/>
            </a:pPr>
            <a:r>
              <a:rPr lang="en" sz="1600"/>
              <a:t>16,082 reported incidents [8]</a:t>
            </a:r>
            <a:endParaRPr sz="1600"/>
          </a:p>
        </p:txBody>
      </p:sp>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7" name="Google Shape;97;p18"/>
          <p:cNvPicPr preferRelativeResize="0"/>
          <p:nvPr/>
        </p:nvPicPr>
        <p:blipFill>
          <a:blip r:embed="rId3">
            <a:alphaModFix/>
          </a:blip>
          <a:stretch>
            <a:fillRect/>
          </a:stretch>
        </p:blipFill>
        <p:spPr>
          <a:xfrm>
            <a:off x="5276400" y="1712700"/>
            <a:ext cx="3810449" cy="2142326"/>
          </a:xfrm>
          <a:prstGeom prst="rect">
            <a:avLst/>
          </a:prstGeom>
          <a:noFill/>
          <a:ln>
            <a:noFill/>
          </a:ln>
        </p:spPr>
      </p:pic>
      <p:sp>
        <p:nvSpPr>
          <p:cNvPr id="98" name="Google Shape;98;p18"/>
          <p:cNvSpPr txBox="1"/>
          <p:nvPr>
            <p:ph type="title"/>
          </p:nvPr>
        </p:nvSpPr>
        <p:spPr>
          <a:xfrm>
            <a:off x="5250550" y="3950225"/>
            <a:ext cx="3810300" cy="5727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u="sng">
                <a:solidFill>
                  <a:schemeClr val="accent5"/>
                </a:solidFill>
                <a:hlinkClick r:id="rId4"/>
              </a:rPr>
              <a:t>https://blog.malwarebytes.com/101/2018/09/6-sure-signs-someone-is-phishing-you-besides-email/</a:t>
            </a:r>
            <a:r>
              <a:rPr lang="en" sz="1100"/>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a:solidFill>
            <a:srgbClr val="B48EAD"/>
          </a:solidFill>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48EAD"/>
                </a:highlight>
              </a:rPr>
              <a:t>Intellectual Property</a:t>
            </a:r>
            <a:endParaRPr>
              <a:highlight>
                <a:srgbClr val="B48EAD"/>
              </a:highlight>
            </a:endParaRPr>
          </a:p>
        </p:txBody>
      </p:sp>
      <p:sp>
        <p:nvSpPr>
          <p:cNvPr id="104" name="Google Shape;104;p19"/>
          <p:cNvSpPr txBox="1"/>
          <p:nvPr>
            <p:ph idx="1" type="body"/>
          </p:nvPr>
        </p:nvSpPr>
        <p:spPr>
          <a:xfrm>
            <a:off x="311700" y="1152475"/>
            <a:ext cx="4339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Hackers target individuals within companies to gain access to secrets. [9]</a:t>
            </a:r>
            <a:endParaRPr/>
          </a:p>
          <a:p>
            <a:pPr indent="-342900" lvl="0" marL="457200" rtl="0" algn="l">
              <a:spcBef>
                <a:spcPts val="0"/>
              </a:spcBef>
              <a:spcAft>
                <a:spcPts val="0"/>
              </a:spcAft>
              <a:buSzPts val="1800"/>
              <a:buChar char="●"/>
            </a:pPr>
            <a:r>
              <a:rPr lang="en"/>
              <a:t>All Employees are a point of vulnerability</a:t>
            </a:r>
            <a:endParaRPr/>
          </a:p>
          <a:p>
            <a:pPr indent="-342900" lvl="0" marL="457200" rtl="0" algn="l">
              <a:spcBef>
                <a:spcPts val="0"/>
              </a:spcBef>
              <a:spcAft>
                <a:spcPts val="0"/>
              </a:spcAft>
              <a:buSzPts val="1800"/>
              <a:buChar char="●"/>
            </a:pPr>
            <a:r>
              <a:rPr lang="en"/>
              <a:t>1 in 5 companies surveyed have had IP stolen in the past decade [10]</a:t>
            </a:r>
            <a:endParaRPr/>
          </a:p>
          <a:p>
            <a:pPr indent="0" lvl="0" marL="457200" rtl="0" algn="l">
              <a:spcBef>
                <a:spcPts val="1600"/>
              </a:spcBef>
              <a:spcAft>
                <a:spcPts val="1600"/>
              </a:spcAft>
              <a:buNone/>
            </a:pPr>
            <a:r>
              <a:t/>
            </a:r>
            <a:endParaRPr/>
          </a:p>
        </p:txBody>
      </p:sp>
      <p:sp>
        <p:nvSpPr>
          <p:cNvPr id="105" name="Google Shape;10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rotWithShape="1">
          <a:blip r:embed="rId3">
            <a:alphaModFix/>
          </a:blip>
          <a:srcRect b="22690" l="39696" r="27479" t="35015"/>
          <a:stretch/>
        </p:blipFill>
        <p:spPr>
          <a:xfrm>
            <a:off x="4492500" y="1152475"/>
            <a:ext cx="4339800" cy="31777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a:solidFill>
            <a:srgbClr val="D08770"/>
          </a:solidFill>
        </p:spPr>
        <p:txBody>
          <a:bodyPr anchorCtr="0" anchor="t" bIns="91425" lIns="91425" spcFirstLastPara="1" rIns="91425" wrap="square" tIns="91425">
            <a:noAutofit/>
          </a:bodyPr>
          <a:lstStyle/>
          <a:p>
            <a:pPr indent="0" lvl="0" marL="0" rtl="0" algn="l">
              <a:spcBef>
                <a:spcPts val="0"/>
              </a:spcBef>
              <a:spcAft>
                <a:spcPts val="0"/>
              </a:spcAft>
              <a:buNone/>
            </a:pPr>
            <a:r>
              <a:rPr lang="en"/>
              <a:t>Errors, Failures, and Risks</a:t>
            </a:r>
            <a:endParaRPr/>
          </a:p>
        </p:txBody>
      </p:sp>
      <p:sp>
        <p:nvSpPr>
          <p:cNvPr id="112" name="Google Shape;11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Security risks stem from poorly written code</a:t>
            </a:r>
            <a:endParaRPr/>
          </a:p>
          <a:p>
            <a:pPr indent="-317500" lvl="1" marL="914400" rtl="0" algn="l">
              <a:spcBef>
                <a:spcPts val="0"/>
              </a:spcBef>
              <a:spcAft>
                <a:spcPts val="0"/>
              </a:spcAft>
              <a:buSzPts val="1400"/>
              <a:buChar char="○"/>
            </a:pPr>
            <a:r>
              <a:rPr lang="en"/>
              <a:t>Only 24% of students surveyed were required to complete a cybersecurity[11]</a:t>
            </a:r>
            <a:endParaRPr/>
          </a:p>
          <a:p>
            <a:pPr indent="-317500" lvl="1" marL="914400" rtl="0" algn="l">
              <a:spcBef>
                <a:spcPts val="0"/>
              </a:spcBef>
              <a:spcAft>
                <a:spcPts val="0"/>
              </a:spcAft>
              <a:buSzPts val="1400"/>
              <a:buChar char="○"/>
            </a:pPr>
            <a:r>
              <a:rPr lang="en"/>
              <a:t>Only 4% believed they </a:t>
            </a:r>
            <a:r>
              <a:rPr lang="en"/>
              <a:t>received</a:t>
            </a:r>
            <a:r>
              <a:rPr lang="en"/>
              <a:t> the necessary skills training in college [11]</a:t>
            </a:r>
            <a:endParaRPr/>
          </a:p>
          <a:p>
            <a:pPr indent="-317500" lvl="1" marL="914400" rtl="0" algn="l">
              <a:spcBef>
                <a:spcPts val="0"/>
              </a:spcBef>
              <a:spcAft>
                <a:spcPts val="0"/>
              </a:spcAft>
              <a:buSzPts val="1400"/>
              <a:buChar char="○"/>
            </a:pPr>
            <a:r>
              <a:rPr lang="en"/>
              <a:t>86% said their organizations don’t invest </a:t>
            </a:r>
            <a:r>
              <a:rPr lang="en"/>
              <a:t>enough in</a:t>
            </a:r>
            <a:r>
              <a:rPr lang="en"/>
              <a:t> security training [11]</a:t>
            </a:r>
            <a:endParaRPr/>
          </a:p>
          <a:p>
            <a:pPr indent="-342900" lvl="0" marL="457200" rtl="0" algn="l">
              <a:spcBef>
                <a:spcPts val="0"/>
              </a:spcBef>
              <a:spcAft>
                <a:spcPts val="0"/>
              </a:spcAft>
              <a:buSzPts val="1800"/>
              <a:buChar char="●"/>
            </a:pPr>
            <a:r>
              <a:rPr lang="en"/>
              <a:t>Data Breaches [12]</a:t>
            </a:r>
            <a:endParaRPr/>
          </a:p>
          <a:p>
            <a:pPr indent="-317500" lvl="1" marL="914400" rtl="0" algn="l">
              <a:spcBef>
                <a:spcPts val="0"/>
              </a:spcBef>
              <a:spcAft>
                <a:spcPts val="0"/>
              </a:spcAft>
              <a:buSzPts val="1400"/>
              <a:buChar char="○"/>
            </a:pPr>
            <a:r>
              <a:rPr lang="en"/>
              <a:t>First American Financial Corp</a:t>
            </a:r>
            <a:endParaRPr/>
          </a:p>
          <a:p>
            <a:pPr indent="-317500" lvl="1" marL="914400" rtl="0" algn="l">
              <a:spcBef>
                <a:spcPts val="0"/>
              </a:spcBef>
              <a:spcAft>
                <a:spcPts val="0"/>
              </a:spcAft>
              <a:buSzPts val="1400"/>
              <a:buChar char="○"/>
            </a:pPr>
            <a:r>
              <a:rPr lang="en"/>
              <a:t>Facebook</a:t>
            </a:r>
            <a:endParaRPr/>
          </a:p>
          <a:p>
            <a:pPr indent="-317500" lvl="1" marL="914400" rtl="0" algn="l">
              <a:spcBef>
                <a:spcPts val="0"/>
              </a:spcBef>
              <a:spcAft>
                <a:spcPts val="0"/>
              </a:spcAft>
              <a:buSzPts val="1400"/>
              <a:buChar char="○"/>
            </a:pPr>
            <a:r>
              <a:rPr lang="en"/>
              <a:t>Friend Finder Network</a:t>
            </a:r>
            <a:endParaRPr/>
          </a:p>
        </p:txBody>
      </p:sp>
      <p:sp>
        <p:nvSpPr>
          <p:cNvPr id="113" name="Google Shape;11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 name="Google Shape;114;p20"/>
          <p:cNvPicPr preferRelativeResize="0"/>
          <p:nvPr/>
        </p:nvPicPr>
        <p:blipFill>
          <a:blip r:embed="rId3">
            <a:alphaModFix/>
          </a:blip>
          <a:stretch>
            <a:fillRect/>
          </a:stretch>
        </p:blipFill>
        <p:spPr>
          <a:xfrm>
            <a:off x="4173525" y="2570278"/>
            <a:ext cx="4284672" cy="2250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a:solidFill>
            <a:srgbClr val="A3BE8C"/>
          </a:solidFill>
        </p:spPr>
        <p:txBody>
          <a:bodyPr anchorCtr="0" anchor="t" bIns="91425" lIns="91425" spcFirstLastPara="1" rIns="91425" wrap="square" tIns="91425">
            <a:noAutofit/>
          </a:bodyPr>
          <a:lstStyle/>
          <a:p>
            <a:pPr indent="0" lvl="0" marL="0" rtl="0" algn="l">
              <a:spcBef>
                <a:spcPts val="0"/>
              </a:spcBef>
              <a:spcAft>
                <a:spcPts val="0"/>
              </a:spcAft>
              <a:buNone/>
            </a:pPr>
            <a:r>
              <a:rPr lang="en"/>
              <a:t>Future Developments</a:t>
            </a:r>
            <a:endParaRPr/>
          </a:p>
        </p:txBody>
      </p:sp>
      <p:sp>
        <p:nvSpPr>
          <p:cNvPr id="120" name="Google Shape;120;p21"/>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HTTPS Adoption/Let’s Encrypt [13]</a:t>
            </a:r>
            <a:endParaRPr/>
          </a:p>
          <a:p>
            <a:pPr indent="-317500" lvl="1" marL="914400" rtl="0" algn="l">
              <a:spcBef>
                <a:spcPts val="0"/>
              </a:spcBef>
              <a:spcAft>
                <a:spcPts val="0"/>
              </a:spcAft>
              <a:buSzPts val="1400"/>
              <a:buChar char="○"/>
            </a:pPr>
            <a:r>
              <a:rPr lang="en"/>
              <a:t>Green lock symbols only mean security</a:t>
            </a:r>
            <a:endParaRPr/>
          </a:p>
          <a:p>
            <a:pPr indent="-317500" lvl="1" marL="914400" rtl="0" algn="l">
              <a:spcBef>
                <a:spcPts val="0"/>
              </a:spcBef>
              <a:spcAft>
                <a:spcPts val="0"/>
              </a:spcAft>
              <a:buSzPts val="1400"/>
              <a:buChar char="○"/>
            </a:pPr>
            <a:r>
              <a:rPr lang="en"/>
              <a:t>Extended validation isn’t foolproof</a:t>
            </a:r>
            <a:endParaRPr/>
          </a:p>
          <a:p>
            <a:pPr indent="-342900" lvl="0" marL="457200" rtl="0" algn="l">
              <a:spcBef>
                <a:spcPts val="0"/>
              </a:spcBef>
              <a:spcAft>
                <a:spcPts val="0"/>
              </a:spcAft>
              <a:buSzPts val="1800"/>
              <a:buChar char="●"/>
            </a:pPr>
            <a:r>
              <a:rPr lang="en"/>
              <a:t>Internet Explorer 10 EOL [14]</a:t>
            </a:r>
            <a:endParaRPr/>
          </a:p>
          <a:p>
            <a:pPr indent="-317500" lvl="1" marL="914400" rtl="0" algn="l">
              <a:spcBef>
                <a:spcPts val="0"/>
              </a:spcBef>
              <a:spcAft>
                <a:spcPts val="0"/>
              </a:spcAft>
              <a:buSzPts val="1400"/>
              <a:buChar char="○"/>
            </a:pPr>
            <a:r>
              <a:rPr lang="en"/>
              <a:t>Should help security</a:t>
            </a:r>
            <a:endParaRPr/>
          </a:p>
          <a:p>
            <a:pPr indent="-342900" lvl="0" marL="457200" rtl="0" algn="l">
              <a:spcBef>
                <a:spcPts val="0"/>
              </a:spcBef>
              <a:spcAft>
                <a:spcPts val="0"/>
              </a:spcAft>
              <a:buSzPts val="1800"/>
              <a:buChar char="●"/>
            </a:pPr>
            <a:r>
              <a:rPr lang="en"/>
              <a:t>Flash Deprecation [14]</a:t>
            </a:r>
            <a:endParaRPr/>
          </a:p>
          <a:p>
            <a:pPr indent="-317500" lvl="1" marL="914400" rtl="0" algn="l">
              <a:spcBef>
                <a:spcPts val="0"/>
              </a:spcBef>
              <a:spcAft>
                <a:spcPts val="0"/>
              </a:spcAft>
              <a:buSzPts val="1400"/>
              <a:buChar char="○"/>
            </a:pPr>
            <a:r>
              <a:rPr lang="en"/>
              <a:t>Known vulnerabilities</a:t>
            </a:r>
            <a:endParaRPr/>
          </a:p>
          <a:p>
            <a:pPr indent="-342900" lvl="0" marL="457200" rtl="0" algn="l">
              <a:spcBef>
                <a:spcPts val="0"/>
              </a:spcBef>
              <a:spcAft>
                <a:spcPts val="0"/>
              </a:spcAft>
              <a:buSzPts val="1800"/>
              <a:buChar char="●"/>
            </a:pPr>
            <a:r>
              <a:rPr lang="en"/>
              <a:t>Context-Aware Behavioral Analytics [15]</a:t>
            </a:r>
            <a:endParaRPr/>
          </a:p>
          <a:p>
            <a:pPr indent="-317500" lvl="1" marL="914400" rtl="0" algn="l">
              <a:spcBef>
                <a:spcPts val="0"/>
              </a:spcBef>
              <a:spcAft>
                <a:spcPts val="0"/>
              </a:spcAft>
              <a:buSzPts val="1400"/>
              <a:buChar char="○"/>
            </a:pPr>
            <a:r>
              <a:rPr lang="en"/>
              <a:t>Unusual file movements</a:t>
            </a:r>
            <a:endParaRPr/>
          </a:p>
          <a:p>
            <a:pPr indent="-317500" lvl="1" marL="914400" rtl="0" algn="l">
              <a:spcBef>
                <a:spcPts val="0"/>
              </a:spcBef>
              <a:spcAft>
                <a:spcPts val="0"/>
              </a:spcAft>
              <a:buSzPts val="1400"/>
              <a:buChar char="○"/>
            </a:pPr>
            <a:r>
              <a:rPr lang="en"/>
              <a:t>Bioprinting</a:t>
            </a:r>
            <a:endParaRPr/>
          </a:p>
        </p:txBody>
      </p:sp>
      <p:sp>
        <p:nvSpPr>
          <p:cNvPr id="121" name="Google Shape;12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22" name="Google Shape;122;p21"/>
          <p:cNvGrpSpPr/>
          <p:nvPr/>
        </p:nvGrpSpPr>
        <p:grpSpPr>
          <a:xfrm>
            <a:off x="4543200" y="1050119"/>
            <a:ext cx="4572000" cy="2510531"/>
            <a:chOff x="4667350" y="2799744"/>
            <a:chExt cx="4572000" cy="2510531"/>
          </a:xfrm>
        </p:grpSpPr>
        <p:pic>
          <p:nvPicPr>
            <p:cNvPr id="123" name="Google Shape;123;p21"/>
            <p:cNvPicPr preferRelativeResize="0"/>
            <p:nvPr/>
          </p:nvPicPr>
          <p:blipFill>
            <a:blip r:embed="rId3">
              <a:alphaModFix/>
            </a:blip>
            <a:stretch>
              <a:fillRect/>
            </a:stretch>
          </p:blipFill>
          <p:spPr>
            <a:xfrm>
              <a:off x="4667350" y="2799744"/>
              <a:ext cx="4572000" cy="2257075"/>
            </a:xfrm>
            <a:prstGeom prst="rect">
              <a:avLst/>
            </a:prstGeom>
            <a:noFill/>
            <a:ln>
              <a:noFill/>
            </a:ln>
          </p:spPr>
        </p:pic>
        <p:sp>
          <p:nvSpPr>
            <p:cNvPr id="124" name="Google Shape;124;p21"/>
            <p:cNvSpPr txBox="1"/>
            <p:nvPr/>
          </p:nvSpPr>
          <p:spPr>
            <a:xfrm>
              <a:off x="5549950" y="4957775"/>
              <a:ext cx="2806800" cy="352500"/>
            </a:xfrm>
            <a:prstGeom prst="rect">
              <a:avLst/>
            </a:prstGeom>
            <a:solidFill>
              <a:srgbClr val="A3BE8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CEFF4"/>
                  </a:solidFill>
                </a:rPr>
                <a:t>Encrypted Traffic Across Google</a:t>
              </a:r>
              <a:endParaRPr>
                <a:solidFill>
                  <a:srgbClr val="ECEFF4"/>
                </a:solidFil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